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77" r:id="rId6"/>
    <p:sldId id="278" r:id="rId7"/>
    <p:sldId id="294" r:id="rId8"/>
    <p:sldId id="279" r:id="rId9"/>
    <p:sldId id="293" r:id="rId10"/>
    <p:sldId id="280" r:id="rId11"/>
    <p:sldId id="288" r:id="rId12"/>
    <p:sldId id="281" r:id="rId13"/>
    <p:sldId id="289" r:id="rId14"/>
    <p:sldId id="272" r:id="rId15"/>
    <p:sldId id="283" r:id="rId16"/>
    <p:sldId id="286" r:id="rId17"/>
    <p:sldId id="290" r:id="rId18"/>
    <p:sldId id="284" r:id="rId19"/>
    <p:sldId id="287" r:id="rId20"/>
    <p:sldId id="291" r:id="rId21"/>
    <p:sldId id="285" r:id="rId22"/>
    <p:sldId id="274" r:id="rId23"/>
    <p:sldId id="269" r:id="rId24"/>
    <p:sldId id="292" r:id="rId25"/>
    <p:sldId id="275" r:id="rId26"/>
    <p:sldId id="276" r:id="rId27"/>
    <p:sldId id="266" r:id="rId28"/>
    <p:sldId id="257" r:id="rId29"/>
    <p:sldId id="282" r:id="rId30"/>
    <p:sldId id="265" r:id="rId31"/>
    <p:sldId id="29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3F48-B254-4E91-B266-892C505BAAA8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67AB8-642D-4455-AF37-8EB63883D0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81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42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12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81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17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93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49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04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23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263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368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2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228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268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57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896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795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2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202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597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428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39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18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85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49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72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475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0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7AB8-642D-4455-AF37-8EB63883D0C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33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5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10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08.wmf"/><Relationship Id="rId25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29" Type="http://schemas.openxmlformats.org/officeDocument/2006/relationships/image" Target="../media/image114.wmf"/><Relationship Id="rId1" Type="http://schemas.openxmlformats.org/officeDocument/2006/relationships/tags" Target="../tags/tag11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5.wmf"/><Relationship Id="rId24" Type="http://schemas.openxmlformats.org/officeDocument/2006/relationships/oleObject" Target="../embeddings/oleObject114.bin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116.bin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09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Relationship Id="rId27" Type="http://schemas.openxmlformats.org/officeDocument/2006/relationships/image" Target="../media/image1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15.wmf"/><Relationship Id="rId11" Type="http://schemas.openxmlformats.org/officeDocument/2006/relationships/image" Target="../media/image117.wmf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80.png"/><Relationship Id="rId9" Type="http://schemas.openxmlformats.org/officeDocument/2006/relationships/image" Target="../media/image1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2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23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35.bin"/><Relationship Id="rId26" Type="http://schemas.openxmlformats.org/officeDocument/2006/relationships/oleObject" Target="../embeddings/oleObject139.bin"/><Relationship Id="rId39" Type="http://schemas.openxmlformats.org/officeDocument/2006/relationships/image" Target="../media/image143.wmf"/><Relationship Id="rId21" Type="http://schemas.openxmlformats.org/officeDocument/2006/relationships/image" Target="../media/image134.wmf"/><Relationship Id="rId34" Type="http://schemas.openxmlformats.org/officeDocument/2006/relationships/oleObject" Target="../embeddings/oleObject143.bin"/><Relationship Id="rId42" Type="http://schemas.openxmlformats.org/officeDocument/2006/relationships/oleObject" Target="../embeddings/oleObject147.bin"/><Relationship Id="rId47" Type="http://schemas.openxmlformats.org/officeDocument/2006/relationships/image" Target="../media/image147.wmf"/><Relationship Id="rId50" Type="http://schemas.openxmlformats.org/officeDocument/2006/relationships/oleObject" Target="../embeddings/oleObject151.bin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4.bin"/><Relationship Id="rId29" Type="http://schemas.openxmlformats.org/officeDocument/2006/relationships/image" Target="../media/image138.wmf"/><Relationship Id="rId11" Type="http://schemas.openxmlformats.org/officeDocument/2006/relationships/image" Target="../media/image129.wmf"/><Relationship Id="rId24" Type="http://schemas.openxmlformats.org/officeDocument/2006/relationships/oleObject" Target="../embeddings/oleObject138.bin"/><Relationship Id="rId32" Type="http://schemas.openxmlformats.org/officeDocument/2006/relationships/oleObject" Target="../embeddings/oleObject142.bin"/><Relationship Id="rId37" Type="http://schemas.openxmlformats.org/officeDocument/2006/relationships/image" Target="../media/image142.wmf"/><Relationship Id="rId40" Type="http://schemas.openxmlformats.org/officeDocument/2006/relationships/oleObject" Target="../embeddings/oleObject146.bin"/><Relationship Id="rId45" Type="http://schemas.openxmlformats.org/officeDocument/2006/relationships/image" Target="../media/image146.wmf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28" Type="http://schemas.openxmlformats.org/officeDocument/2006/relationships/oleObject" Target="../embeddings/oleObject140.bin"/><Relationship Id="rId36" Type="http://schemas.openxmlformats.org/officeDocument/2006/relationships/oleObject" Target="../embeddings/oleObject144.bin"/><Relationship Id="rId49" Type="http://schemas.openxmlformats.org/officeDocument/2006/relationships/image" Target="../media/image148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133.wmf"/><Relationship Id="rId31" Type="http://schemas.openxmlformats.org/officeDocument/2006/relationships/image" Target="../media/image139.wmf"/><Relationship Id="rId44" Type="http://schemas.openxmlformats.org/officeDocument/2006/relationships/oleObject" Target="../embeddings/oleObject148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33.bin"/><Relationship Id="rId22" Type="http://schemas.openxmlformats.org/officeDocument/2006/relationships/oleObject" Target="../embeddings/oleObject137.bin"/><Relationship Id="rId27" Type="http://schemas.openxmlformats.org/officeDocument/2006/relationships/image" Target="../media/image137.wmf"/><Relationship Id="rId30" Type="http://schemas.openxmlformats.org/officeDocument/2006/relationships/oleObject" Target="../embeddings/oleObject141.bin"/><Relationship Id="rId35" Type="http://schemas.openxmlformats.org/officeDocument/2006/relationships/image" Target="../media/image141.wmf"/><Relationship Id="rId43" Type="http://schemas.openxmlformats.org/officeDocument/2006/relationships/image" Target="../media/image145.wmf"/><Relationship Id="rId48" Type="http://schemas.openxmlformats.org/officeDocument/2006/relationships/oleObject" Target="../embeddings/oleObject150.bin"/><Relationship Id="rId8" Type="http://schemas.openxmlformats.org/officeDocument/2006/relationships/oleObject" Target="../embeddings/oleObject130.bin"/><Relationship Id="rId51" Type="http://schemas.openxmlformats.org/officeDocument/2006/relationships/image" Target="../media/image149.wmf"/><Relationship Id="rId3" Type="http://schemas.openxmlformats.org/officeDocument/2006/relationships/notesSlide" Target="../notesSlides/notesSlide15.xml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132.wmf"/><Relationship Id="rId25" Type="http://schemas.openxmlformats.org/officeDocument/2006/relationships/image" Target="../media/image136.wmf"/><Relationship Id="rId33" Type="http://schemas.openxmlformats.org/officeDocument/2006/relationships/image" Target="../media/image140.wmf"/><Relationship Id="rId38" Type="http://schemas.openxmlformats.org/officeDocument/2006/relationships/oleObject" Target="../embeddings/oleObject145.bin"/><Relationship Id="rId46" Type="http://schemas.openxmlformats.org/officeDocument/2006/relationships/oleObject" Target="../embeddings/oleObject149.bin"/><Relationship Id="rId20" Type="http://schemas.openxmlformats.org/officeDocument/2006/relationships/oleObject" Target="../embeddings/oleObject136.bin"/><Relationship Id="rId41" Type="http://schemas.openxmlformats.org/officeDocument/2006/relationships/image" Target="../media/image144.wmf"/><Relationship Id="rId1" Type="http://schemas.openxmlformats.org/officeDocument/2006/relationships/tags" Target="../tags/tag16.xml"/><Relationship Id="rId6" Type="http://schemas.openxmlformats.org/officeDocument/2006/relationships/oleObject" Target="../embeddings/oleObject129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wmf"/><Relationship Id="rId18" Type="http://schemas.openxmlformats.org/officeDocument/2006/relationships/oleObject" Target="../embeddings/oleObject159.bin"/><Relationship Id="rId26" Type="http://schemas.openxmlformats.org/officeDocument/2006/relationships/oleObject" Target="../embeddings/oleObject163.bin"/><Relationship Id="rId21" Type="http://schemas.openxmlformats.org/officeDocument/2006/relationships/image" Target="../media/image158.wmf"/><Relationship Id="rId34" Type="http://schemas.openxmlformats.org/officeDocument/2006/relationships/oleObject" Target="../embeddings/oleObject167.bin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56.bin"/><Relationship Id="rId17" Type="http://schemas.openxmlformats.org/officeDocument/2006/relationships/image" Target="../media/image156.wmf"/><Relationship Id="rId25" Type="http://schemas.openxmlformats.org/officeDocument/2006/relationships/image" Target="../media/image160.wmf"/><Relationship Id="rId33" Type="http://schemas.openxmlformats.org/officeDocument/2006/relationships/image" Target="../media/image1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8.bin"/><Relationship Id="rId20" Type="http://schemas.openxmlformats.org/officeDocument/2006/relationships/oleObject" Target="../embeddings/oleObject160.bin"/><Relationship Id="rId29" Type="http://schemas.openxmlformats.org/officeDocument/2006/relationships/image" Target="../media/image162.wmf"/><Relationship Id="rId1" Type="http://schemas.openxmlformats.org/officeDocument/2006/relationships/tags" Target="../tags/tag17.x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53.wmf"/><Relationship Id="rId24" Type="http://schemas.openxmlformats.org/officeDocument/2006/relationships/oleObject" Target="../embeddings/oleObject162.bin"/><Relationship Id="rId32" Type="http://schemas.openxmlformats.org/officeDocument/2006/relationships/oleObject" Target="../embeddings/oleObject166.bin"/><Relationship Id="rId37" Type="http://schemas.openxmlformats.org/officeDocument/2006/relationships/image" Target="../media/image166.wmf"/><Relationship Id="rId5" Type="http://schemas.openxmlformats.org/officeDocument/2006/relationships/image" Target="../media/image150.wmf"/><Relationship Id="rId15" Type="http://schemas.openxmlformats.org/officeDocument/2006/relationships/image" Target="../media/image155.wmf"/><Relationship Id="rId23" Type="http://schemas.openxmlformats.org/officeDocument/2006/relationships/image" Target="../media/image159.wmf"/><Relationship Id="rId28" Type="http://schemas.openxmlformats.org/officeDocument/2006/relationships/oleObject" Target="../embeddings/oleObject164.bin"/><Relationship Id="rId36" Type="http://schemas.openxmlformats.org/officeDocument/2006/relationships/oleObject" Target="../embeddings/oleObject168.bin"/><Relationship Id="rId10" Type="http://schemas.openxmlformats.org/officeDocument/2006/relationships/oleObject" Target="../embeddings/oleObject155.bin"/><Relationship Id="rId19" Type="http://schemas.openxmlformats.org/officeDocument/2006/relationships/image" Target="../media/image157.wmf"/><Relationship Id="rId31" Type="http://schemas.openxmlformats.org/officeDocument/2006/relationships/image" Target="../media/image163.wmf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57.bin"/><Relationship Id="rId22" Type="http://schemas.openxmlformats.org/officeDocument/2006/relationships/oleObject" Target="../embeddings/oleObject161.bin"/><Relationship Id="rId27" Type="http://schemas.openxmlformats.org/officeDocument/2006/relationships/image" Target="../media/image161.wmf"/><Relationship Id="rId30" Type="http://schemas.openxmlformats.org/officeDocument/2006/relationships/oleObject" Target="../embeddings/oleObject165.bin"/><Relationship Id="rId35" Type="http://schemas.openxmlformats.org/officeDocument/2006/relationships/image" Target="../media/image165.wmf"/><Relationship Id="rId8" Type="http://schemas.openxmlformats.org/officeDocument/2006/relationships/oleObject" Target="../embeddings/oleObject154.bin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176.bin"/><Relationship Id="rId26" Type="http://schemas.openxmlformats.org/officeDocument/2006/relationships/oleObject" Target="../embeddings/oleObject180.bin"/><Relationship Id="rId21" Type="http://schemas.openxmlformats.org/officeDocument/2006/relationships/image" Target="../media/image174.wmf"/><Relationship Id="rId34" Type="http://schemas.openxmlformats.org/officeDocument/2006/relationships/oleObject" Target="../embeddings/oleObject184.bin"/><Relationship Id="rId7" Type="http://schemas.openxmlformats.org/officeDocument/2006/relationships/oleObject" Target="../embeddings/oleObject170.bin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72.wmf"/><Relationship Id="rId25" Type="http://schemas.openxmlformats.org/officeDocument/2006/relationships/image" Target="../media/image176.wmf"/><Relationship Id="rId33" Type="http://schemas.openxmlformats.org/officeDocument/2006/relationships/image" Target="../media/image1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5.bin"/><Relationship Id="rId20" Type="http://schemas.openxmlformats.org/officeDocument/2006/relationships/oleObject" Target="../embeddings/oleObject177.bin"/><Relationship Id="rId29" Type="http://schemas.openxmlformats.org/officeDocument/2006/relationships/image" Target="../media/image178.wmf"/><Relationship Id="rId1" Type="http://schemas.openxmlformats.org/officeDocument/2006/relationships/tags" Target="../tags/tag18.xml"/><Relationship Id="rId6" Type="http://schemas.openxmlformats.org/officeDocument/2006/relationships/image" Target="../media/image167.wmf"/><Relationship Id="rId11" Type="http://schemas.openxmlformats.org/officeDocument/2006/relationships/image" Target="../media/image169.wmf"/><Relationship Id="rId24" Type="http://schemas.openxmlformats.org/officeDocument/2006/relationships/oleObject" Target="../embeddings/oleObject179.bin"/><Relationship Id="rId32" Type="http://schemas.openxmlformats.org/officeDocument/2006/relationships/oleObject" Target="../embeddings/oleObject183.bin"/><Relationship Id="rId37" Type="http://schemas.openxmlformats.org/officeDocument/2006/relationships/image" Target="../media/image182.wmf"/><Relationship Id="rId5" Type="http://schemas.openxmlformats.org/officeDocument/2006/relationships/oleObject" Target="../embeddings/oleObject169.bin"/><Relationship Id="rId15" Type="http://schemas.openxmlformats.org/officeDocument/2006/relationships/image" Target="../media/image171.wmf"/><Relationship Id="rId23" Type="http://schemas.openxmlformats.org/officeDocument/2006/relationships/image" Target="../media/image175.wmf"/><Relationship Id="rId28" Type="http://schemas.openxmlformats.org/officeDocument/2006/relationships/oleObject" Target="../embeddings/oleObject181.bin"/><Relationship Id="rId36" Type="http://schemas.openxmlformats.org/officeDocument/2006/relationships/oleObject" Target="../embeddings/oleObject185.bin"/><Relationship Id="rId10" Type="http://schemas.openxmlformats.org/officeDocument/2006/relationships/oleObject" Target="../embeddings/oleObject172.bin"/><Relationship Id="rId19" Type="http://schemas.openxmlformats.org/officeDocument/2006/relationships/image" Target="../media/image173.wmf"/><Relationship Id="rId31" Type="http://schemas.openxmlformats.org/officeDocument/2006/relationships/image" Target="../media/image179.wmf"/><Relationship Id="rId4" Type="http://schemas.openxmlformats.org/officeDocument/2006/relationships/image" Target="../media/image169.png"/><Relationship Id="rId9" Type="http://schemas.openxmlformats.org/officeDocument/2006/relationships/oleObject" Target="../embeddings/oleObject171.bin"/><Relationship Id="rId14" Type="http://schemas.openxmlformats.org/officeDocument/2006/relationships/oleObject" Target="../embeddings/oleObject174.bin"/><Relationship Id="rId22" Type="http://schemas.openxmlformats.org/officeDocument/2006/relationships/oleObject" Target="../embeddings/oleObject178.bin"/><Relationship Id="rId27" Type="http://schemas.openxmlformats.org/officeDocument/2006/relationships/image" Target="../media/image177.wmf"/><Relationship Id="rId30" Type="http://schemas.openxmlformats.org/officeDocument/2006/relationships/oleObject" Target="../embeddings/oleObject182.bin"/><Relationship Id="rId35" Type="http://schemas.openxmlformats.org/officeDocument/2006/relationships/image" Target="../media/image181.wmf"/><Relationship Id="rId8" Type="http://schemas.openxmlformats.org/officeDocument/2006/relationships/image" Target="../media/image168.wmf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193.bin"/><Relationship Id="rId26" Type="http://schemas.openxmlformats.org/officeDocument/2006/relationships/oleObject" Target="../embeddings/oleObject197.bin"/><Relationship Id="rId39" Type="http://schemas.openxmlformats.org/officeDocument/2006/relationships/image" Target="../media/image200.wmf"/><Relationship Id="rId21" Type="http://schemas.openxmlformats.org/officeDocument/2006/relationships/image" Target="../media/image191.wmf"/><Relationship Id="rId34" Type="http://schemas.openxmlformats.org/officeDocument/2006/relationships/oleObject" Target="../embeddings/oleObject201.bin"/><Relationship Id="rId42" Type="http://schemas.openxmlformats.org/officeDocument/2006/relationships/oleObject" Target="../embeddings/oleObject205.bin"/><Relationship Id="rId47" Type="http://schemas.openxmlformats.org/officeDocument/2006/relationships/image" Target="../media/image204.wmf"/><Relationship Id="rId50" Type="http://schemas.openxmlformats.org/officeDocument/2006/relationships/oleObject" Target="../embeddings/oleObject209.bin"/><Relationship Id="rId7" Type="http://schemas.openxmlformats.org/officeDocument/2006/relationships/image" Target="../media/image1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9" Type="http://schemas.openxmlformats.org/officeDocument/2006/relationships/image" Target="../media/image195.wmf"/><Relationship Id="rId11" Type="http://schemas.openxmlformats.org/officeDocument/2006/relationships/image" Target="../media/image186.wmf"/><Relationship Id="rId24" Type="http://schemas.openxmlformats.org/officeDocument/2006/relationships/oleObject" Target="../embeddings/oleObject196.bin"/><Relationship Id="rId32" Type="http://schemas.openxmlformats.org/officeDocument/2006/relationships/oleObject" Target="../embeddings/oleObject200.bin"/><Relationship Id="rId37" Type="http://schemas.openxmlformats.org/officeDocument/2006/relationships/image" Target="../media/image199.wmf"/><Relationship Id="rId40" Type="http://schemas.openxmlformats.org/officeDocument/2006/relationships/oleObject" Target="../embeddings/oleObject204.bin"/><Relationship Id="rId45" Type="http://schemas.openxmlformats.org/officeDocument/2006/relationships/image" Target="../media/image203.wmf"/><Relationship Id="rId5" Type="http://schemas.openxmlformats.org/officeDocument/2006/relationships/image" Target="../media/image183.wmf"/><Relationship Id="rId15" Type="http://schemas.openxmlformats.org/officeDocument/2006/relationships/image" Target="../media/image188.wmf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198.bin"/><Relationship Id="rId36" Type="http://schemas.openxmlformats.org/officeDocument/2006/relationships/oleObject" Target="../embeddings/oleObject202.bin"/><Relationship Id="rId49" Type="http://schemas.openxmlformats.org/officeDocument/2006/relationships/image" Target="../media/image205.wmf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190.wmf"/><Relationship Id="rId31" Type="http://schemas.openxmlformats.org/officeDocument/2006/relationships/image" Target="../media/image196.wmf"/><Relationship Id="rId44" Type="http://schemas.openxmlformats.org/officeDocument/2006/relationships/oleObject" Target="../embeddings/oleObject206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image" Target="../media/image194.wmf"/><Relationship Id="rId30" Type="http://schemas.openxmlformats.org/officeDocument/2006/relationships/oleObject" Target="../embeddings/oleObject199.bin"/><Relationship Id="rId35" Type="http://schemas.openxmlformats.org/officeDocument/2006/relationships/image" Target="../media/image198.wmf"/><Relationship Id="rId43" Type="http://schemas.openxmlformats.org/officeDocument/2006/relationships/image" Target="../media/image202.wmf"/><Relationship Id="rId48" Type="http://schemas.openxmlformats.org/officeDocument/2006/relationships/oleObject" Target="../embeddings/oleObject208.bin"/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18.xml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89.wmf"/><Relationship Id="rId25" Type="http://schemas.openxmlformats.org/officeDocument/2006/relationships/image" Target="../media/image193.wmf"/><Relationship Id="rId33" Type="http://schemas.openxmlformats.org/officeDocument/2006/relationships/image" Target="../media/image197.wmf"/><Relationship Id="rId38" Type="http://schemas.openxmlformats.org/officeDocument/2006/relationships/oleObject" Target="../embeddings/oleObject203.bin"/><Relationship Id="rId46" Type="http://schemas.openxmlformats.org/officeDocument/2006/relationships/oleObject" Target="../embeddings/oleObject207.bin"/><Relationship Id="rId20" Type="http://schemas.openxmlformats.org/officeDocument/2006/relationships/oleObject" Target="../embeddings/oleObject194.bin"/><Relationship Id="rId41" Type="http://schemas.openxmlformats.org/officeDocument/2006/relationships/image" Target="../media/image201.wmf"/><Relationship Id="rId1" Type="http://schemas.openxmlformats.org/officeDocument/2006/relationships/tags" Target="../tags/tag19.xml"/><Relationship Id="rId6" Type="http://schemas.openxmlformats.org/officeDocument/2006/relationships/oleObject" Target="../embeddings/oleObject18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209.wmf"/><Relationship Id="rId5" Type="http://schemas.openxmlformats.org/officeDocument/2006/relationships/image" Target="../media/image206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20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214.wmf"/><Relationship Id="rId18" Type="http://schemas.openxmlformats.org/officeDocument/2006/relationships/oleObject" Target="../embeddings/oleObject221.bin"/><Relationship Id="rId26" Type="http://schemas.openxmlformats.org/officeDocument/2006/relationships/oleObject" Target="../embeddings/oleObject225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218.wmf"/><Relationship Id="rId7" Type="http://schemas.openxmlformats.org/officeDocument/2006/relationships/image" Target="../media/image211.wmf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216.wmf"/><Relationship Id="rId25" Type="http://schemas.openxmlformats.org/officeDocument/2006/relationships/image" Target="../media/image2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20" Type="http://schemas.openxmlformats.org/officeDocument/2006/relationships/oleObject" Target="../embeddings/oleObject222.bin"/><Relationship Id="rId1" Type="http://schemas.openxmlformats.org/officeDocument/2006/relationships/tags" Target="../tags/tag21.x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213.wmf"/><Relationship Id="rId24" Type="http://schemas.openxmlformats.org/officeDocument/2006/relationships/oleObject" Target="../embeddings/oleObject224.bin"/><Relationship Id="rId5" Type="http://schemas.openxmlformats.org/officeDocument/2006/relationships/image" Target="../media/image210.wmf"/><Relationship Id="rId15" Type="http://schemas.openxmlformats.org/officeDocument/2006/relationships/image" Target="../media/image215.wmf"/><Relationship Id="rId23" Type="http://schemas.openxmlformats.org/officeDocument/2006/relationships/image" Target="../media/image219.wmf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217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212.wmf"/><Relationship Id="rId14" Type="http://schemas.openxmlformats.org/officeDocument/2006/relationships/oleObject" Target="../embeddings/oleObject219.bin"/><Relationship Id="rId22" Type="http://schemas.openxmlformats.org/officeDocument/2006/relationships/oleObject" Target="../embeddings/oleObject223.bin"/><Relationship Id="rId27" Type="http://schemas.openxmlformats.org/officeDocument/2006/relationships/image" Target="../media/image2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228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234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225.wmf"/><Relationship Id="rId17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7.wmf"/><Relationship Id="rId20" Type="http://schemas.openxmlformats.org/officeDocument/2006/relationships/image" Target="../media/image229.wmf"/><Relationship Id="rId1" Type="http://schemas.openxmlformats.org/officeDocument/2006/relationships/tags" Target="../tags/tag22.xml"/><Relationship Id="rId6" Type="http://schemas.openxmlformats.org/officeDocument/2006/relationships/image" Target="../media/image222.wmf"/><Relationship Id="rId11" Type="http://schemas.openxmlformats.org/officeDocument/2006/relationships/oleObject" Target="../embeddings/oleObject229.bin"/><Relationship Id="rId24" Type="http://schemas.openxmlformats.org/officeDocument/2006/relationships/image" Target="../media/image231.wmf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23" Type="http://schemas.openxmlformats.org/officeDocument/2006/relationships/oleObject" Target="../embeddings/oleObject235.bin"/><Relationship Id="rId10" Type="http://schemas.openxmlformats.org/officeDocument/2006/relationships/image" Target="../media/image224.wmf"/><Relationship Id="rId19" Type="http://schemas.openxmlformats.org/officeDocument/2006/relationships/oleObject" Target="../embeddings/oleObject233.bin"/><Relationship Id="rId4" Type="http://schemas.openxmlformats.org/officeDocument/2006/relationships/image" Target="../media/image87.png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226.wmf"/><Relationship Id="rId22" Type="http://schemas.openxmlformats.org/officeDocument/2006/relationships/image" Target="../media/image23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oleObject" Target="../embeddings/oleObject237.bin"/><Relationship Id="rId5" Type="http://schemas.openxmlformats.org/officeDocument/2006/relationships/image" Target="../media/image232.wmf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2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image" Target="../media/image23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6.wmf"/><Relationship Id="rId12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238.wmf"/><Relationship Id="rId5" Type="http://schemas.openxmlformats.org/officeDocument/2006/relationships/image" Target="../media/image235.wmf"/><Relationship Id="rId10" Type="http://schemas.openxmlformats.org/officeDocument/2006/relationships/oleObject" Target="../embeddings/oleObject242.bin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2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0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244.bin"/><Relationship Id="rId5" Type="http://schemas.openxmlformats.org/officeDocument/2006/relationships/image" Target="../media/image235.wmf"/><Relationship Id="rId4" Type="http://schemas.openxmlformats.org/officeDocument/2006/relationships/oleObject" Target="../embeddings/oleObject2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image" Target="../media/image245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2.wmf"/><Relationship Id="rId12" Type="http://schemas.openxmlformats.org/officeDocument/2006/relationships/oleObject" Target="../embeddings/oleObject24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244.wmf"/><Relationship Id="rId5" Type="http://schemas.openxmlformats.org/officeDocument/2006/relationships/image" Target="../media/image241.wmf"/><Relationship Id="rId15" Type="http://schemas.openxmlformats.org/officeDocument/2006/relationships/image" Target="../media/image246.wmf"/><Relationship Id="rId10" Type="http://schemas.openxmlformats.org/officeDocument/2006/relationships/oleObject" Target="../embeddings/oleObject248.bin"/><Relationship Id="rId4" Type="http://schemas.openxmlformats.org/officeDocument/2006/relationships/oleObject" Target="../embeddings/oleObject245.bin"/><Relationship Id="rId9" Type="http://schemas.openxmlformats.org/officeDocument/2006/relationships/image" Target="../media/image243.wmf"/><Relationship Id="rId14" Type="http://schemas.openxmlformats.org/officeDocument/2006/relationships/oleObject" Target="../embeddings/oleObject2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13" Type="http://schemas.openxmlformats.org/officeDocument/2006/relationships/oleObject" Target="../embeddings/oleObject255.bin"/><Relationship Id="rId18" Type="http://schemas.openxmlformats.org/officeDocument/2006/relationships/oleObject" Target="../embeddings/oleObject25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251.wmf"/><Relationship Id="rId17" Type="http://schemas.openxmlformats.org/officeDocument/2006/relationships/image" Target="../media/image2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3.wmf"/><Relationship Id="rId1" Type="http://schemas.openxmlformats.org/officeDocument/2006/relationships/tags" Target="../tags/tag28.x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5" Type="http://schemas.openxmlformats.org/officeDocument/2006/relationships/oleObject" Target="../embeddings/oleObject256.bin"/><Relationship Id="rId10" Type="http://schemas.openxmlformats.org/officeDocument/2006/relationships/image" Target="../media/image250.wmf"/><Relationship Id="rId19" Type="http://schemas.openxmlformats.org/officeDocument/2006/relationships/image" Target="../media/image255.wmf"/><Relationship Id="rId4" Type="http://schemas.openxmlformats.org/officeDocument/2006/relationships/image" Target="../media/image247.png"/><Relationship Id="rId9" Type="http://schemas.openxmlformats.org/officeDocument/2006/relationships/oleObject" Target="../embeddings/oleObject253.bin"/><Relationship Id="rId14" Type="http://schemas.openxmlformats.org/officeDocument/2006/relationships/image" Target="../media/image2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18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61.png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59.png"/><Relationship Id="rId9" Type="http://schemas.openxmlformats.org/officeDocument/2006/relationships/image" Target="../media/image15.wmf"/><Relationship Id="rId14" Type="http://schemas.openxmlformats.org/officeDocument/2006/relationships/image" Target="../media/image65.png"/><Relationship Id="rId22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1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9" Type="http://schemas.openxmlformats.org/officeDocument/2006/relationships/oleObject" Target="../embeddings/oleObject43.bin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42.wmf"/><Relationship Id="rId42" Type="http://schemas.openxmlformats.org/officeDocument/2006/relationships/image" Target="../media/image46.wmf"/><Relationship Id="rId47" Type="http://schemas.openxmlformats.org/officeDocument/2006/relationships/image" Target="../media/image48.wmf"/><Relationship Id="rId50" Type="http://schemas.openxmlformats.org/officeDocument/2006/relationships/oleObject" Target="../embeddings/oleObject49.bin"/><Relationship Id="rId55" Type="http://schemas.openxmlformats.org/officeDocument/2006/relationships/image" Target="../media/image52.wmf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9" Type="http://schemas.openxmlformats.org/officeDocument/2006/relationships/oleObject" Target="../embeddings/oleObject38.bin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45.wmf"/><Relationship Id="rId45" Type="http://schemas.openxmlformats.org/officeDocument/2006/relationships/oleObject" Target="../embeddings/oleObject46.bin"/><Relationship Id="rId53" Type="http://schemas.openxmlformats.org/officeDocument/2006/relationships/image" Target="../media/image51.wmf"/><Relationship Id="rId58" Type="http://schemas.openxmlformats.org/officeDocument/2006/relationships/oleObject" Target="../embeddings/oleObject53.bin"/><Relationship Id="rId5" Type="http://schemas.openxmlformats.org/officeDocument/2006/relationships/oleObject" Target="../embeddings/oleObject26.bin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41.bin"/><Relationship Id="rId43" Type="http://schemas.openxmlformats.org/officeDocument/2006/relationships/oleObject" Target="../embeddings/oleObject45.bin"/><Relationship Id="rId48" Type="http://schemas.openxmlformats.org/officeDocument/2006/relationships/oleObject" Target="../embeddings/oleObject48.bin"/><Relationship Id="rId56" Type="http://schemas.openxmlformats.org/officeDocument/2006/relationships/oleObject" Target="../embeddings/oleObject52.bin"/><Relationship Id="rId8" Type="http://schemas.openxmlformats.org/officeDocument/2006/relationships/image" Target="../media/image29.wmf"/><Relationship Id="rId51" Type="http://schemas.openxmlformats.org/officeDocument/2006/relationships/image" Target="../media/image50.wmf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0.bin"/><Relationship Id="rId38" Type="http://schemas.openxmlformats.org/officeDocument/2006/relationships/image" Target="../media/image44.wmf"/><Relationship Id="rId46" Type="http://schemas.openxmlformats.org/officeDocument/2006/relationships/oleObject" Target="../embeddings/oleObject47.bin"/><Relationship Id="rId59" Type="http://schemas.openxmlformats.org/officeDocument/2006/relationships/image" Target="../media/image54.wmf"/><Relationship Id="rId20" Type="http://schemas.openxmlformats.org/officeDocument/2006/relationships/image" Target="../media/image35.wmf"/><Relationship Id="rId41" Type="http://schemas.openxmlformats.org/officeDocument/2006/relationships/oleObject" Target="../embeddings/oleObject44.bin"/><Relationship Id="rId54" Type="http://schemas.openxmlformats.org/officeDocument/2006/relationships/oleObject" Target="../embeddings/oleObject51.bin"/><Relationship Id="rId1" Type="http://schemas.openxmlformats.org/officeDocument/2006/relationships/tags" Target="../tags/tag7.xml"/><Relationship Id="rId6" Type="http://schemas.openxmlformats.org/officeDocument/2006/relationships/image" Target="../media/image28.wmf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49" Type="http://schemas.openxmlformats.org/officeDocument/2006/relationships/image" Target="../media/image49.wmf"/><Relationship Id="rId57" Type="http://schemas.openxmlformats.org/officeDocument/2006/relationships/image" Target="../media/image53.wmf"/><Relationship Id="rId10" Type="http://schemas.openxmlformats.org/officeDocument/2006/relationships/image" Target="../media/image30.wmf"/><Relationship Id="rId31" Type="http://schemas.openxmlformats.org/officeDocument/2006/relationships/oleObject" Target="../embeddings/oleObject39.bin"/><Relationship Id="rId44" Type="http://schemas.openxmlformats.org/officeDocument/2006/relationships/image" Target="../media/image47.wmf"/><Relationship Id="rId52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9" Type="http://schemas.openxmlformats.org/officeDocument/2006/relationships/image" Target="../media/image75.wmf"/><Relationship Id="rId21" Type="http://schemas.openxmlformats.org/officeDocument/2006/relationships/image" Target="../media/image68.wmf"/><Relationship Id="rId34" Type="http://schemas.openxmlformats.org/officeDocument/2006/relationships/oleObject" Target="../embeddings/oleObject75.bin"/><Relationship Id="rId42" Type="http://schemas.openxmlformats.org/officeDocument/2006/relationships/oleObject" Target="../embeddings/oleObject79.bin"/><Relationship Id="rId47" Type="http://schemas.openxmlformats.org/officeDocument/2006/relationships/image" Target="../media/image79.wmf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9" Type="http://schemas.openxmlformats.org/officeDocument/2006/relationships/image" Target="../media/image71.wmf"/><Relationship Id="rId1" Type="http://schemas.openxmlformats.org/officeDocument/2006/relationships/tags" Target="../tags/tag9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3.wmf"/><Relationship Id="rId24" Type="http://schemas.openxmlformats.org/officeDocument/2006/relationships/oleObject" Target="../embeddings/oleObject70.bin"/><Relationship Id="rId32" Type="http://schemas.openxmlformats.org/officeDocument/2006/relationships/oleObject" Target="../embeddings/oleObject74.bin"/><Relationship Id="rId37" Type="http://schemas.openxmlformats.org/officeDocument/2006/relationships/image" Target="../media/image74.wmf"/><Relationship Id="rId40" Type="http://schemas.openxmlformats.org/officeDocument/2006/relationships/oleObject" Target="../embeddings/oleObject78.bin"/><Relationship Id="rId45" Type="http://schemas.openxmlformats.org/officeDocument/2006/relationships/image" Target="../media/image78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72.bin"/><Relationship Id="rId36" Type="http://schemas.openxmlformats.org/officeDocument/2006/relationships/oleObject" Target="../embeddings/oleObject76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67.wmf"/><Relationship Id="rId31" Type="http://schemas.openxmlformats.org/officeDocument/2006/relationships/image" Target="../media/image57.wmf"/><Relationship Id="rId44" Type="http://schemas.openxmlformats.org/officeDocument/2006/relationships/oleObject" Target="../embeddings/oleObject80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73.bin"/><Relationship Id="rId35" Type="http://schemas.openxmlformats.org/officeDocument/2006/relationships/image" Target="../media/image73.wmf"/><Relationship Id="rId43" Type="http://schemas.openxmlformats.org/officeDocument/2006/relationships/image" Target="../media/image77.wmf"/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6.wmf"/><Relationship Id="rId25" Type="http://schemas.openxmlformats.org/officeDocument/2006/relationships/image" Target="../media/image69.wmf"/><Relationship Id="rId33" Type="http://schemas.openxmlformats.org/officeDocument/2006/relationships/image" Target="../media/image72.wmf"/><Relationship Id="rId38" Type="http://schemas.openxmlformats.org/officeDocument/2006/relationships/oleObject" Target="../embeddings/oleObject77.bin"/><Relationship Id="rId46" Type="http://schemas.openxmlformats.org/officeDocument/2006/relationships/oleObject" Target="../embeddings/oleObject81.bin"/><Relationship Id="rId20" Type="http://schemas.openxmlformats.org/officeDocument/2006/relationships/oleObject" Target="../embeddings/oleObject68.bin"/><Relationship Id="rId41" Type="http://schemas.openxmlformats.org/officeDocument/2006/relationships/image" Target="../media/image7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wmf"/><Relationship Id="rId18" Type="http://schemas.openxmlformats.org/officeDocument/2006/relationships/oleObject" Target="../embeddings/oleObject89.bin"/><Relationship Id="rId26" Type="http://schemas.openxmlformats.org/officeDocument/2006/relationships/oleObject" Target="../embeddings/oleObject93.bin"/><Relationship Id="rId39" Type="http://schemas.openxmlformats.org/officeDocument/2006/relationships/image" Target="../media/image97.wmf"/><Relationship Id="rId21" Type="http://schemas.openxmlformats.org/officeDocument/2006/relationships/image" Target="../media/image88.wmf"/><Relationship Id="rId34" Type="http://schemas.openxmlformats.org/officeDocument/2006/relationships/oleObject" Target="../embeddings/oleObject97.bin"/><Relationship Id="rId42" Type="http://schemas.openxmlformats.org/officeDocument/2006/relationships/oleObject" Target="../embeddings/oleObject101.bin"/><Relationship Id="rId47" Type="http://schemas.openxmlformats.org/officeDocument/2006/relationships/image" Target="../media/image101.wmf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9" Type="http://schemas.openxmlformats.org/officeDocument/2006/relationships/image" Target="../media/image92.wmf"/><Relationship Id="rId1" Type="http://schemas.openxmlformats.org/officeDocument/2006/relationships/tags" Target="../tags/tag10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3.wmf"/><Relationship Id="rId24" Type="http://schemas.openxmlformats.org/officeDocument/2006/relationships/oleObject" Target="../embeddings/oleObject92.bin"/><Relationship Id="rId32" Type="http://schemas.openxmlformats.org/officeDocument/2006/relationships/oleObject" Target="../embeddings/oleObject96.bin"/><Relationship Id="rId37" Type="http://schemas.openxmlformats.org/officeDocument/2006/relationships/image" Target="../media/image96.wmf"/><Relationship Id="rId40" Type="http://schemas.openxmlformats.org/officeDocument/2006/relationships/oleObject" Target="../embeddings/oleObject100.bin"/><Relationship Id="rId45" Type="http://schemas.openxmlformats.org/officeDocument/2006/relationships/image" Target="../media/image100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23" Type="http://schemas.openxmlformats.org/officeDocument/2006/relationships/image" Target="../media/image89.wmf"/><Relationship Id="rId28" Type="http://schemas.openxmlformats.org/officeDocument/2006/relationships/oleObject" Target="../embeddings/oleObject94.bin"/><Relationship Id="rId36" Type="http://schemas.openxmlformats.org/officeDocument/2006/relationships/oleObject" Target="../embeddings/oleObject98.bin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87.wmf"/><Relationship Id="rId31" Type="http://schemas.openxmlformats.org/officeDocument/2006/relationships/image" Target="../media/image93.wmf"/><Relationship Id="rId44" Type="http://schemas.openxmlformats.org/officeDocument/2006/relationships/oleObject" Target="../embeddings/oleObject102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91.wmf"/><Relationship Id="rId30" Type="http://schemas.openxmlformats.org/officeDocument/2006/relationships/oleObject" Target="../embeddings/oleObject95.bin"/><Relationship Id="rId35" Type="http://schemas.openxmlformats.org/officeDocument/2006/relationships/image" Target="../media/image95.wmf"/><Relationship Id="rId43" Type="http://schemas.openxmlformats.org/officeDocument/2006/relationships/image" Target="../media/image99.wmf"/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6.wmf"/><Relationship Id="rId25" Type="http://schemas.openxmlformats.org/officeDocument/2006/relationships/image" Target="../media/image90.wmf"/><Relationship Id="rId33" Type="http://schemas.openxmlformats.org/officeDocument/2006/relationships/image" Target="../media/image94.wmf"/><Relationship Id="rId38" Type="http://schemas.openxmlformats.org/officeDocument/2006/relationships/oleObject" Target="../embeddings/oleObject99.bin"/><Relationship Id="rId46" Type="http://schemas.openxmlformats.org/officeDocument/2006/relationships/oleObject" Target="../embeddings/oleObject103.bin"/><Relationship Id="rId20" Type="http://schemas.openxmlformats.org/officeDocument/2006/relationships/oleObject" Target="../embeddings/oleObject90.bin"/><Relationship Id="rId41" Type="http://schemas.openxmlformats.org/officeDocument/2006/relationships/image" Target="../media/image9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1744" y="3068960"/>
            <a:ext cx="6172200" cy="1894362"/>
          </a:xfrm>
        </p:spPr>
        <p:txBody>
          <a:bodyPr>
            <a:noAutofit/>
          </a:bodyPr>
          <a:lstStyle/>
          <a:p>
            <a:r>
              <a:rPr lang="en-CA" sz="3300" dirty="0"/>
              <a:t>Section 6.1</a:t>
            </a:r>
            <a:br>
              <a:rPr lang="en-CA" sz="3300" dirty="0"/>
            </a:br>
            <a:r>
              <a:rPr lang="en-CA" sz="3300" dirty="0"/>
              <a:t>Imaginary and </a:t>
            </a:r>
            <a:br>
              <a:rPr lang="en-CA" sz="3300" dirty="0"/>
            </a:br>
            <a:r>
              <a:rPr lang="en-CA" sz="3300" dirty="0"/>
              <a:t>Complex Numbers</a:t>
            </a:r>
            <a:br>
              <a:rPr lang="en-CA" sz="3300" dirty="0"/>
            </a:br>
            <a:endParaRPr lang="en-CA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"/>
              </a:rPr>
              <a:t>www.BCMath.ca</a:t>
            </a:r>
            <a:r>
              <a:rPr lang="en-US" sz="1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8485F82-7B85-6DCD-1D4D-1AA8523E2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736433"/>
              </p:ext>
            </p:extLst>
          </p:nvPr>
        </p:nvGraphicFramePr>
        <p:xfrm>
          <a:off x="441461" y="302124"/>
          <a:ext cx="41925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279360" progId="Equation.DSMT4">
                  <p:embed/>
                </p:oleObj>
              </mc:Choice>
              <mc:Fallback>
                <p:oleObj name="Equation" r:id="rId4" imgW="181584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8485F82-7B85-6DCD-1D4D-1AA8523E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461" y="302124"/>
                        <a:ext cx="419258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C6E79D-E628-25CD-2D45-D1F76F349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52790"/>
              </p:ext>
            </p:extLst>
          </p:nvPr>
        </p:nvGraphicFramePr>
        <p:xfrm>
          <a:off x="5729467" y="256367"/>
          <a:ext cx="55943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279360" progId="Equation.DSMT4">
                  <p:embed/>
                </p:oleObj>
              </mc:Choice>
              <mc:Fallback>
                <p:oleObj name="Equation" r:id="rId6" imgW="242568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EC6E79D-E628-25CD-2D45-D1F76F349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9467" y="256367"/>
                        <a:ext cx="5594350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73FCF4E-5837-FE05-F61E-56A0A62F2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109604"/>
              </p:ext>
            </p:extLst>
          </p:nvPr>
        </p:nvGraphicFramePr>
        <p:xfrm>
          <a:off x="1701696" y="946776"/>
          <a:ext cx="2876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73FCF4E-5837-FE05-F61E-56A0A62F2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1696" y="946776"/>
                        <a:ext cx="287655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650F36C-6BDF-BE92-42D8-33DAE2DC8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41573"/>
              </p:ext>
            </p:extLst>
          </p:nvPr>
        </p:nvGraphicFramePr>
        <p:xfrm>
          <a:off x="641759" y="1661151"/>
          <a:ext cx="16811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79360" progId="Equation.DSMT4">
                  <p:embed/>
                </p:oleObj>
              </mc:Choice>
              <mc:Fallback>
                <p:oleObj name="Equation" r:id="rId10" imgW="7491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650F36C-6BDF-BE92-42D8-33DAE2DC8B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759" y="1661151"/>
                        <a:ext cx="168116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B285369-82EB-7B73-F919-A54B0F25B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793395"/>
              </p:ext>
            </p:extLst>
          </p:nvPr>
        </p:nvGraphicFramePr>
        <p:xfrm>
          <a:off x="3009354" y="1661151"/>
          <a:ext cx="1766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279360" progId="Equation.DSMT4">
                  <p:embed/>
                </p:oleObj>
              </mc:Choice>
              <mc:Fallback>
                <p:oleObj name="Equation" r:id="rId12" imgW="78732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B285369-82EB-7B73-F919-A54B0F25B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09354" y="1661151"/>
                        <a:ext cx="1766888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B2B0CAC-AA47-7A8A-FA2D-D5D1755A0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97623"/>
              </p:ext>
            </p:extLst>
          </p:nvPr>
        </p:nvGraphicFramePr>
        <p:xfrm>
          <a:off x="1012440" y="2495369"/>
          <a:ext cx="1082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400" imgH="177480" progId="Equation.DSMT4">
                  <p:embed/>
                </p:oleObj>
              </mc:Choice>
              <mc:Fallback>
                <p:oleObj name="Equation" r:id="rId14" imgW="4824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B2B0CAC-AA47-7A8A-FA2D-D5D1755A0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12440" y="2495369"/>
                        <a:ext cx="10826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77FC04A-4E6B-9B6B-4888-29BBC406A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82393"/>
              </p:ext>
            </p:extLst>
          </p:nvPr>
        </p:nvGraphicFramePr>
        <p:xfrm>
          <a:off x="3010148" y="2375526"/>
          <a:ext cx="14239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680" imgH="215640" progId="Equation.DSMT4">
                  <p:embed/>
                </p:oleObj>
              </mc:Choice>
              <mc:Fallback>
                <p:oleObj name="Equation" r:id="rId16" imgW="63468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77FC04A-4E6B-9B6B-4888-29BBC406A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10148" y="2375526"/>
                        <a:ext cx="1423987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479428-1BAC-A627-D866-CA5FD3CA1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15705"/>
              </p:ext>
            </p:extLst>
          </p:nvPr>
        </p:nvGraphicFramePr>
        <p:xfrm>
          <a:off x="6435180" y="884935"/>
          <a:ext cx="4556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840" imgH="279360" progId="Equation.DSMT4">
                  <p:embed/>
                </p:oleObj>
              </mc:Choice>
              <mc:Fallback>
                <p:oleObj name="Equation" r:id="rId18" imgW="203184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E479428-1BAC-A627-D866-CA5FD3CA1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35180" y="884935"/>
                        <a:ext cx="45561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6D5B617-3E1D-86CD-A09A-C4E799364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54452"/>
              </p:ext>
            </p:extLst>
          </p:nvPr>
        </p:nvGraphicFramePr>
        <p:xfrm>
          <a:off x="7743280" y="1475580"/>
          <a:ext cx="32480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47560" imgH="279360" progId="Equation.DSMT4">
                  <p:embed/>
                </p:oleObj>
              </mc:Choice>
              <mc:Fallback>
                <p:oleObj name="Equation" r:id="rId20" imgW="144756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6D5B617-3E1D-86CD-A09A-C4E799364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43280" y="1475580"/>
                        <a:ext cx="32480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E4A0F9B-EF6A-3A02-7C94-7A57CBCAA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78946"/>
              </p:ext>
            </p:extLst>
          </p:nvPr>
        </p:nvGraphicFramePr>
        <p:xfrm>
          <a:off x="5804148" y="1991351"/>
          <a:ext cx="16525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279360" progId="Equation.DSMT4">
                  <p:embed/>
                </p:oleObj>
              </mc:Choice>
              <mc:Fallback>
                <p:oleObj name="Equation" r:id="rId22" imgW="73656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E4A0F9B-EF6A-3A02-7C94-7A57CBCAA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04148" y="1991351"/>
                        <a:ext cx="1652587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233A7DD-740A-6873-D9BB-05D6FA24D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54440"/>
              </p:ext>
            </p:extLst>
          </p:nvPr>
        </p:nvGraphicFramePr>
        <p:xfrm>
          <a:off x="5972423" y="2636656"/>
          <a:ext cx="13096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920" imgH="228600" progId="Equation.DSMT4">
                  <p:embed/>
                </p:oleObj>
              </mc:Choice>
              <mc:Fallback>
                <p:oleObj name="Equation" r:id="rId24" imgW="5839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233A7DD-740A-6873-D9BB-05D6FA24D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72423" y="2636656"/>
                        <a:ext cx="130968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6A44FAB-0B46-B125-6FC1-4D3ABD910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930266"/>
              </p:ext>
            </p:extLst>
          </p:nvPr>
        </p:nvGraphicFramePr>
        <p:xfrm>
          <a:off x="8526642" y="2011181"/>
          <a:ext cx="21653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65160" imgH="279360" progId="Equation.DSMT4">
                  <p:embed/>
                </p:oleObj>
              </mc:Choice>
              <mc:Fallback>
                <p:oleObj name="Equation" r:id="rId26" imgW="96516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6A44FAB-0B46-B125-6FC1-4D3ABD910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526642" y="2011181"/>
                        <a:ext cx="216535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B32648-F0C9-8580-3379-73345A9DC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37654"/>
              </p:ext>
            </p:extLst>
          </p:nvPr>
        </p:nvGraphicFramePr>
        <p:xfrm>
          <a:off x="8944061" y="2572376"/>
          <a:ext cx="19939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88840" imgH="431640" progId="Equation.DSMT4">
                  <p:embed/>
                </p:oleObj>
              </mc:Choice>
              <mc:Fallback>
                <p:oleObj name="Equation" r:id="rId28" imgW="88884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B32648-F0C9-8580-3379-73345A9DC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944061" y="2572376"/>
                        <a:ext cx="199390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219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950495-8980-4338-BACE-F633525AFA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3388" y="310752"/>
                <a:ext cx="8579644" cy="790575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700" dirty="0"/>
                  <a:t> true?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950495-8980-4338-BACE-F633525AF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3388" y="310752"/>
                <a:ext cx="8579644" cy="790575"/>
              </a:xfrm>
              <a:blipFill>
                <a:blip r:embed="rId4"/>
                <a:stretch>
                  <a:fillRect l="-1349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54C69F5-61C0-4151-96F9-2CC62DE97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73278"/>
              </p:ext>
            </p:extLst>
          </p:nvPr>
        </p:nvGraphicFramePr>
        <p:xfrm>
          <a:off x="1812925" y="3656013"/>
          <a:ext cx="327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68600" imgH="558720" progId="Equation.DSMT4">
                  <p:embed/>
                </p:oleObj>
              </mc:Choice>
              <mc:Fallback>
                <p:oleObj name="Equation" r:id="rId5" imgW="4368600" imgH="55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54C69F5-61C0-4151-96F9-2CC62DE97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2925" y="3656013"/>
                        <a:ext cx="327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256307-6773-482C-A99A-60700AA3FB69}"/>
                  </a:ext>
                </a:extLst>
              </p:cNvPr>
              <p:cNvSpPr txBox="1"/>
              <p:nvPr/>
            </p:nvSpPr>
            <p:spPr>
              <a:xfrm>
                <a:off x="1736930" y="2199355"/>
                <a:ext cx="86381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No,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400" dirty="0"/>
                  <a:t> is true when </a:t>
                </a:r>
                <a:r>
                  <a:rPr lang="en-CA" sz="2400" i="1" dirty="0"/>
                  <a:t>a</a:t>
                </a:r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400" dirty="0"/>
                  <a:t>, </a:t>
                </a:r>
                <a:r>
                  <a:rPr lang="en-CA" sz="2400" i="1" dirty="0"/>
                  <a:t>b</a:t>
                </a:r>
                <a:r>
                  <a:rPr lang="en-CA" sz="24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400" dirty="0"/>
                  <a:t> </a:t>
                </a:r>
              </a:p>
              <a:p>
                <a:r>
                  <a:rPr lang="en-CA" sz="2400" dirty="0"/>
                  <a:t>are real, when </a:t>
                </a:r>
                <a:r>
                  <a:rPr lang="en-CA" sz="2400" i="1" dirty="0"/>
                  <a:t>a</a:t>
                </a:r>
                <a:r>
                  <a:rPr lang="en-CA" sz="2400" dirty="0"/>
                  <a:t> and </a:t>
                </a:r>
                <a:r>
                  <a:rPr lang="en-CA" sz="2400" i="1" dirty="0"/>
                  <a:t>b</a:t>
                </a:r>
                <a:r>
                  <a:rPr lang="en-CA" sz="2400" dirty="0"/>
                  <a:t> are imaginary or complex then this </a:t>
                </a:r>
              </a:p>
              <a:p>
                <a:r>
                  <a:rPr lang="en-CA" sz="2400" dirty="0"/>
                  <a:t>rule will only hold if m is an integer.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256307-6773-482C-A99A-60700AA3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930" y="2199355"/>
                <a:ext cx="8638177" cy="1200329"/>
              </a:xfrm>
              <a:prstGeom prst="rect">
                <a:avLst/>
              </a:prstGeom>
              <a:blipFill>
                <a:blip r:embed="rId7"/>
                <a:stretch>
                  <a:fillRect l="-112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338599-1282-5A65-ECDF-814A05E4A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2973"/>
              </p:ext>
            </p:extLst>
          </p:nvPr>
        </p:nvGraphicFramePr>
        <p:xfrm>
          <a:off x="3342085" y="4251325"/>
          <a:ext cx="1381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41400" imgH="901440" progId="Equation.DSMT4">
                  <p:embed/>
                </p:oleObj>
              </mc:Choice>
              <mc:Fallback>
                <p:oleObj name="Equation" r:id="rId8" imgW="1841400" imgH="901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F338599-1282-5A65-ECDF-814A05E4A8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2085" y="4251325"/>
                        <a:ext cx="13811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87C199-4A34-0AC3-8715-E57A9B138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75291"/>
              </p:ext>
            </p:extLst>
          </p:nvPr>
        </p:nvGraphicFramePr>
        <p:xfrm>
          <a:off x="3229228" y="5175250"/>
          <a:ext cx="99002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279360" progId="Equation.DSMT4">
                  <p:embed/>
                </p:oleObj>
              </mc:Choice>
              <mc:Fallback>
                <p:oleObj name="Equation" r:id="rId10" imgW="88884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787C199-4A34-0AC3-8715-E57A9B138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9228" y="5175250"/>
                        <a:ext cx="99002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3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3F27-795C-33BF-D8AE-C6B9325A68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7175" y="152400"/>
            <a:ext cx="9153525" cy="600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Simplify and evaluate each of the following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7B6A2B-DA03-1FF7-F7E4-E7C946DD5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32336"/>
              </p:ext>
            </p:extLst>
          </p:nvPr>
        </p:nvGraphicFramePr>
        <p:xfrm>
          <a:off x="257175" y="752475"/>
          <a:ext cx="22494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7B6A2B-DA03-1FF7-F7E4-E7C946DD5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752475"/>
                        <a:ext cx="224948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EBC74B2-1249-60E2-815E-CBDD4E340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977186"/>
              </p:ext>
            </p:extLst>
          </p:nvPr>
        </p:nvGraphicFramePr>
        <p:xfrm>
          <a:off x="3541989" y="694254"/>
          <a:ext cx="4054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241200" progId="Equation.DSMT4">
                  <p:embed/>
                </p:oleObj>
              </mc:Choice>
              <mc:Fallback>
                <p:oleObj name="Equation" r:id="rId6" imgW="160020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EBC74B2-1249-60E2-815E-CBDD4E3406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1989" y="694254"/>
                        <a:ext cx="405447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1541D60-71A8-E22B-8465-200333754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99746"/>
              </p:ext>
            </p:extLst>
          </p:nvPr>
        </p:nvGraphicFramePr>
        <p:xfrm>
          <a:off x="8839546" y="588961"/>
          <a:ext cx="26035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342720" progId="Equation.DSMT4">
                  <p:embed/>
                </p:oleObj>
              </mc:Choice>
              <mc:Fallback>
                <p:oleObj name="Equation" r:id="rId8" imgW="102852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1541D60-71A8-E22B-8465-200333754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39546" y="588961"/>
                        <a:ext cx="2603500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41BDC2-396E-5956-AEE3-27DEC16E0961}"/>
              </a:ext>
            </a:extLst>
          </p:cNvPr>
          <p:cNvSpPr txBox="1">
            <a:spLocks/>
          </p:cNvSpPr>
          <p:nvPr/>
        </p:nvSpPr>
        <p:spPr>
          <a:xfrm>
            <a:off x="96285" y="2328698"/>
            <a:ext cx="5584874" cy="5521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Ex:   Find the value of the following: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285AC7F-D8CB-3E7D-4D4F-B20183967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23060"/>
              </p:ext>
            </p:extLst>
          </p:nvPr>
        </p:nvGraphicFramePr>
        <p:xfrm>
          <a:off x="797961" y="2810596"/>
          <a:ext cx="38719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203040" progId="Equation.DSMT4">
                  <p:embed/>
                </p:oleObj>
              </mc:Choice>
              <mc:Fallback>
                <p:oleObj name="Equation" r:id="rId10" imgW="16254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285AC7F-D8CB-3E7D-4D4F-B20183967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7961" y="2810596"/>
                        <a:ext cx="387191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6714AA-8C49-18BF-1D96-E167952A5793}"/>
              </a:ext>
            </a:extLst>
          </p:cNvPr>
          <p:cNvSpPr txBox="1">
            <a:spLocks/>
          </p:cNvSpPr>
          <p:nvPr/>
        </p:nvSpPr>
        <p:spPr>
          <a:xfrm>
            <a:off x="96285" y="3712928"/>
            <a:ext cx="5584874" cy="5521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Ex:  Solve for “a” and “b”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F5AF7C1-5ECD-765A-4178-893D04498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19554"/>
              </p:ext>
            </p:extLst>
          </p:nvPr>
        </p:nvGraphicFramePr>
        <p:xfrm>
          <a:off x="6100077" y="4155370"/>
          <a:ext cx="3565525" cy="84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355320" progId="Equation.DSMT4">
                  <p:embed/>
                </p:oleObj>
              </mc:Choice>
              <mc:Fallback>
                <p:oleObj name="Equation" r:id="rId12" imgW="149832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F5AF7C1-5ECD-765A-4178-893D044984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00077" y="4155370"/>
                        <a:ext cx="3565525" cy="84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F3646D7-FF4B-0A57-43BB-BD1AFA51E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13329"/>
              </p:ext>
            </p:extLst>
          </p:nvPr>
        </p:nvGraphicFramePr>
        <p:xfrm>
          <a:off x="595603" y="4225985"/>
          <a:ext cx="3249078" cy="70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228600" progId="Equation.DSMT4">
                  <p:embed/>
                </p:oleObj>
              </mc:Choice>
              <mc:Fallback>
                <p:oleObj name="Equation" r:id="rId14" imgW="10540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F3646D7-FF4B-0A57-43BB-BD1AFA51E8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5603" y="4225985"/>
                        <a:ext cx="3249078" cy="70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7343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0D852B-F069-FD35-0D38-DBC24E955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68670"/>
              </p:ext>
            </p:extLst>
          </p:nvPr>
        </p:nvGraphicFramePr>
        <p:xfrm>
          <a:off x="257175" y="752475"/>
          <a:ext cx="22494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70D852B-F069-FD35-0D38-DBC24E955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752475"/>
                        <a:ext cx="224948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D29B375-FE95-EF06-E43A-39A8D0A93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00019"/>
              </p:ext>
            </p:extLst>
          </p:nvPr>
        </p:nvGraphicFramePr>
        <p:xfrm>
          <a:off x="3246438" y="752475"/>
          <a:ext cx="4181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41200" progId="Equation.DSMT4">
                  <p:embed/>
                </p:oleObj>
              </mc:Choice>
              <mc:Fallback>
                <p:oleObj name="Equation" r:id="rId6" imgW="1650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D29B375-FE95-EF06-E43A-39A8D0A938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6438" y="752475"/>
                        <a:ext cx="418147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E024E6-4E39-6B29-6BB0-BACB53294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69359"/>
              </p:ext>
            </p:extLst>
          </p:nvPr>
        </p:nvGraphicFramePr>
        <p:xfrm>
          <a:off x="8791989" y="623888"/>
          <a:ext cx="26035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342720" progId="Equation.DSMT4">
                  <p:embed/>
                </p:oleObj>
              </mc:Choice>
              <mc:Fallback>
                <p:oleObj name="Equation" r:id="rId8" imgW="102852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E024E6-4E39-6B29-6BB0-BACB53294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91989" y="623888"/>
                        <a:ext cx="26035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708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8712B2-F192-2CF2-A2C3-9A141082C285}"/>
              </a:ext>
            </a:extLst>
          </p:cNvPr>
          <p:cNvSpPr txBox="1">
            <a:spLocks/>
          </p:cNvSpPr>
          <p:nvPr/>
        </p:nvSpPr>
        <p:spPr>
          <a:xfrm>
            <a:off x="185737" y="215970"/>
            <a:ext cx="5584874" cy="5521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Ex:   Find the value of the following: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606856-5012-653F-4F51-695CD3AEB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190448"/>
              </p:ext>
            </p:extLst>
          </p:nvPr>
        </p:nvGraphicFramePr>
        <p:xfrm>
          <a:off x="887413" y="697868"/>
          <a:ext cx="38719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03040" progId="Equation.DSMT4">
                  <p:embed/>
                </p:oleObj>
              </mc:Choice>
              <mc:Fallback>
                <p:oleObj name="Equation" r:id="rId4" imgW="16254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606856-5012-653F-4F51-695CD3AEBD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7413" y="697868"/>
                        <a:ext cx="387191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8D4735-BAF0-95DF-1323-0B37CE2902EA}"/>
              </a:ext>
            </a:extLst>
          </p:cNvPr>
          <p:cNvSpPr txBox="1">
            <a:spLocks/>
          </p:cNvSpPr>
          <p:nvPr/>
        </p:nvSpPr>
        <p:spPr>
          <a:xfrm>
            <a:off x="185737" y="3257550"/>
            <a:ext cx="5584874" cy="5521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Ex:  Solve for “a” and “b”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29B286-8E37-EC2D-8023-0D7E0F066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350872"/>
              </p:ext>
            </p:extLst>
          </p:nvPr>
        </p:nvGraphicFramePr>
        <p:xfrm>
          <a:off x="685055" y="3770607"/>
          <a:ext cx="3249078" cy="70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228600" progId="Equation.DSMT4">
                  <p:embed/>
                </p:oleObj>
              </mc:Choice>
              <mc:Fallback>
                <p:oleObj name="Equation" r:id="rId6" imgW="10540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A29B286-8E37-EC2D-8023-0D7E0F066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055" y="3770607"/>
                        <a:ext cx="3249078" cy="70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4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A04A-D031-5E1F-25DC-D862FBA0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68276"/>
            <a:ext cx="12211050" cy="573087"/>
          </a:xfrm>
        </p:spPr>
        <p:txBody>
          <a:bodyPr/>
          <a:lstStyle/>
          <a:p>
            <a:r>
              <a:rPr lang="en-US" dirty="0"/>
              <a:t>Adding Subtracting Complex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981EF-B8FE-C0EE-212B-3EDF2A910B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771526"/>
            <a:ext cx="11811000" cy="2038350"/>
          </a:xfrm>
        </p:spPr>
        <p:txBody>
          <a:bodyPr>
            <a:normAutofit/>
          </a:bodyPr>
          <a:lstStyle/>
          <a:p>
            <a:r>
              <a:rPr lang="en-US" sz="2300" dirty="0"/>
              <a:t>When performing basic operations of complex numbers in standard form, treat the imaginary value “</a:t>
            </a:r>
            <a:r>
              <a:rPr lang="en-US" sz="2300" dirty="0" err="1"/>
              <a:t>i</a:t>
            </a:r>
            <a:r>
              <a:rPr lang="en-US" sz="2300" dirty="0"/>
              <a:t>” like a variable or a radical, so that when you add, subtract, multiply, or divide, you would look for like-terms</a:t>
            </a:r>
          </a:p>
          <a:p>
            <a:r>
              <a:rPr lang="en-US" sz="2300" dirty="0"/>
              <a:t>In addition, if we want to rationalize expressions with complex numbers, we would multiply numerators and denominators with conjugate of denominator!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80E4BC-B345-BFFE-9809-92EF7D905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2328"/>
              </p:ext>
            </p:extLst>
          </p:nvPr>
        </p:nvGraphicFramePr>
        <p:xfrm>
          <a:off x="653143" y="2840039"/>
          <a:ext cx="170905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80E4BC-B345-BFFE-9809-92EF7D9052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143" y="2840039"/>
                        <a:ext cx="1709057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0C23028-1E18-57CC-A460-A43A034A4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61619"/>
              </p:ext>
            </p:extLst>
          </p:nvPr>
        </p:nvGraphicFramePr>
        <p:xfrm>
          <a:off x="3757614" y="2749178"/>
          <a:ext cx="3529012" cy="67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66400" progId="Equation.DSMT4">
                  <p:embed/>
                </p:oleObj>
              </mc:Choice>
              <mc:Fallback>
                <p:oleObj name="Equation" r:id="rId6" imgW="1384200" imgH="26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0C23028-1E18-57CC-A460-A43A034A4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7614" y="2749178"/>
                        <a:ext cx="3529012" cy="679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EE0D8EC-699E-E837-F794-C1536D3E1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11202"/>
              </p:ext>
            </p:extLst>
          </p:nvPr>
        </p:nvGraphicFramePr>
        <p:xfrm>
          <a:off x="610960" y="3519487"/>
          <a:ext cx="12461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EE0D8EC-699E-E837-F794-C1536D3E1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960" y="3519487"/>
                        <a:ext cx="124618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C738F-4501-8AF0-FB1D-4A7392541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27255"/>
              </p:ext>
            </p:extLst>
          </p:nvPr>
        </p:nvGraphicFramePr>
        <p:xfrm>
          <a:off x="6526213" y="3499321"/>
          <a:ext cx="12461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BC738F-4501-8AF0-FB1D-4A73925412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6213" y="3499321"/>
                        <a:ext cx="124618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F9D000C-DD1A-F02C-511C-EBDAB7865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23043"/>
              </p:ext>
            </p:extLst>
          </p:nvPr>
        </p:nvGraphicFramePr>
        <p:xfrm>
          <a:off x="661363" y="4286887"/>
          <a:ext cx="12112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F9D000C-DD1A-F02C-511C-EBDAB7865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363" y="4286887"/>
                        <a:ext cx="1211263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CC63858-36B6-B677-BCDA-5EC19A97B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76679"/>
              </p:ext>
            </p:extLst>
          </p:nvPr>
        </p:nvGraphicFramePr>
        <p:xfrm>
          <a:off x="6319893" y="4441024"/>
          <a:ext cx="1746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126720" progId="Equation.DSMT4">
                  <p:embed/>
                </p:oleObj>
              </mc:Choice>
              <mc:Fallback>
                <p:oleObj name="Equation" r:id="rId14" imgW="622080" imgH="126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CC63858-36B6-B677-BCDA-5EC19A97B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19893" y="4441024"/>
                        <a:ext cx="1746250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F2EC483-83F4-AA37-571A-710440B8B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75888"/>
              </p:ext>
            </p:extLst>
          </p:nvPr>
        </p:nvGraphicFramePr>
        <p:xfrm>
          <a:off x="1857147" y="3577275"/>
          <a:ext cx="2525712" cy="59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280" imgH="253800" progId="Equation.DSMT4">
                  <p:embed/>
                </p:oleObj>
              </mc:Choice>
              <mc:Fallback>
                <p:oleObj name="Equation" r:id="rId16" imgW="10792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F2EC483-83F4-AA37-571A-710440B8B6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57147" y="3577275"/>
                        <a:ext cx="2525712" cy="59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73E0E94-B1A4-7F9C-BC58-FA7104B7B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5986"/>
              </p:ext>
            </p:extLst>
          </p:nvPr>
        </p:nvGraphicFramePr>
        <p:xfrm>
          <a:off x="4382859" y="3632993"/>
          <a:ext cx="7731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177480" progId="Equation.DSMT4">
                  <p:embed/>
                </p:oleObj>
              </mc:Choice>
              <mc:Fallback>
                <p:oleObj name="Equation" r:id="rId18" imgW="3301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73E0E94-B1A4-7F9C-BC58-FA7104B7B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82859" y="3632993"/>
                        <a:ext cx="77311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480873D-2123-C69C-151D-1E27CB338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01981"/>
              </p:ext>
            </p:extLst>
          </p:nvPr>
        </p:nvGraphicFramePr>
        <p:xfrm>
          <a:off x="7809141" y="3559175"/>
          <a:ext cx="2525712" cy="59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280" imgH="253800" progId="Equation.DSMT4">
                  <p:embed/>
                </p:oleObj>
              </mc:Choice>
              <mc:Fallback>
                <p:oleObj name="Equation" r:id="rId20" imgW="107928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480873D-2123-C69C-151D-1E27CB338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09141" y="3559175"/>
                        <a:ext cx="2525712" cy="59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59C217E-5EEF-7080-2285-5C3F3FEE8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395365"/>
              </p:ext>
            </p:extLst>
          </p:nvPr>
        </p:nvGraphicFramePr>
        <p:xfrm>
          <a:off x="1953588" y="4344037"/>
          <a:ext cx="22590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65160" imgH="253800" progId="Equation.DSMT4">
                  <p:embed/>
                </p:oleObj>
              </mc:Choice>
              <mc:Fallback>
                <p:oleObj name="Equation" r:id="rId22" imgW="9651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9C217E-5EEF-7080-2285-5C3F3FEE8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3588" y="4344037"/>
                        <a:ext cx="2259013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1325BB6-DF51-E5B0-3A09-CB10C357E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239280"/>
              </p:ext>
            </p:extLst>
          </p:nvPr>
        </p:nvGraphicFramePr>
        <p:xfrm>
          <a:off x="1526152" y="4942309"/>
          <a:ext cx="6842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1960" imgH="203040" progId="Equation.DSMT4">
                  <p:embed/>
                </p:oleObj>
              </mc:Choice>
              <mc:Fallback>
                <p:oleObj name="Equation" r:id="rId24" imgW="29196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1325BB6-DF51-E5B0-3A09-CB10C357E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26152" y="4942309"/>
                        <a:ext cx="68421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4DAF246-C03A-660B-9FC3-8468CC710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89103"/>
              </p:ext>
            </p:extLst>
          </p:nvPr>
        </p:nvGraphicFramePr>
        <p:xfrm>
          <a:off x="2192674" y="5005809"/>
          <a:ext cx="7731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4DAF246-C03A-660B-9FC3-8468CC710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92674" y="5005809"/>
                        <a:ext cx="773112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7F1E198-CF65-F24B-6854-EED31990F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26152"/>
              </p:ext>
            </p:extLst>
          </p:nvPr>
        </p:nvGraphicFramePr>
        <p:xfrm>
          <a:off x="3013243" y="5002261"/>
          <a:ext cx="7731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30120" imgH="177480" progId="Equation.DSMT4">
                  <p:embed/>
                </p:oleObj>
              </mc:Choice>
              <mc:Fallback>
                <p:oleObj name="Equation" r:id="rId28" imgW="3301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7F1E198-CF65-F24B-6854-EED31990F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013243" y="5002261"/>
                        <a:ext cx="773112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646AF56-7F2C-EE75-2522-65AC2AA86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65090"/>
              </p:ext>
            </p:extLst>
          </p:nvPr>
        </p:nvGraphicFramePr>
        <p:xfrm>
          <a:off x="3755797" y="4943102"/>
          <a:ext cx="8334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55320" imgH="203040" progId="Equation.DSMT4">
                  <p:embed/>
                </p:oleObj>
              </mc:Choice>
              <mc:Fallback>
                <p:oleObj name="Equation" r:id="rId30" imgW="35532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646AF56-7F2C-EE75-2522-65AC2AA86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755797" y="4943102"/>
                        <a:ext cx="8334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D9DED06-F19D-02C9-5D1B-72C393599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32956"/>
              </p:ext>
            </p:extLst>
          </p:nvPr>
        </p:nvGraphicFramePr>
        <p:xfrm>
          <a:off x="1523542" y="5502482"/>
          <a:ext cx="13382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71320" imgH="203040" progId="Equation.DSMT4">
                  <p:embed/>
                </p:oleObj>
              </mc:Choice>
              <mc:Fallback>
                <p:oleObj name="Equation" r:id="rId32" imgW="57132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D9DED06-F19D-02C9-5D1B-72C393599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23542" y="5502482"/>
                        <a:ext cx="133826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C209EC8-CD29-F12D-96FF-CB937BA65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83837"/>
              </p:ext>
            </p:extLst>
          </p:nvPr>
        </p:nvGraphicFramePr>
        <p:xfrm>
          <a:off x="8066143" y="4344037"/>
          <a:ext cx="33591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434960" imgH="253800" progId="Equation.DSMT4">
                  <p:embed/>
                </p:oleObj>
              </mc:Choice>
              <mc:Fallback>
                <p:oleObj name="Equation" r:id="rId34" imgW="143496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C209EC8-CD29-F12D-96FF-CB937BA65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066143" y="4344037"/>
                        <a:ext cx="33591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3EBF4C0-2A32-D31B-B19D-9AB77CF5A1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22819"/>
              </p:ext>
            </p:extLst>
          </p:nvPr>
        </p:nvGraphicFramePr>
        <p:xfrm>
          <a:off x="7214622" y="4947757"/>
          <a:ext cx="371475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587240" imgH="279360" progId="Equation.DSMT4">
                  <p:embed/>
                </p:oleObj>
              </mc:Choice>
              <mc:Fallback>
                <p:oleObj name="Equation" r:id="rId36" imgW="1587240" imgH="2793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3EBF4C0-2A32-D31B-B19D-9AB77CF5A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14622" y="4947757"/>
                        <a:ext cx="3714750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F3DD551-2C7D-6CCA-54FE-353DAA7B3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60345"/>
              </p:ext>
            </p:extLst>
          </p:nvPr>
        </p:nvGraphicFramePr>
        <p:xfrm>
          <a:off x="5758091" y="5610224"/>
          <a:ext cx="29130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44520" imgH="203040" progId="Equation.DSMT4">
                  <p:embed/>
                </p:oleObj>
              </mc:Choice>
              <mc:Fallback>
                <p:oleObj name="Equation" r:id="rId38" imgW="12445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F3DD551-2C7D-6CCA-54FE-353DAA7B33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758091" y="5610224"/>
                        <a:ext cx="2913062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5B5CA88-4382-C253-8ABA-AE042F886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52045"/>
              </p:ext>
            </p:extLst>
          </p:nvPr>
        </p:nvGraphicFramePr>
        <p:xfrm>
          <a:off x="8689866" y="5622444"/>
          <a:ext cx="26447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30040" imgH="203040" progId="Equation.DSMT4">
                  <p:embed/>
                </p:oleObj>
              </mc:Choice>
              <mc:Fallback>
                <p:oleObj name="Equation" r:id="rId40" imgW="113004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5B5CA88-4382-C253-8ABA-AE042F886E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689866" y="5622444"/>
                        <a:ext cx="2644775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E68E90E-26AC-F032-3F92-B71C26412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16604"/>
              </p:ext>
            </p:extLst>
          </p:nvPr>
        </p:nvGraphicFramePr>
        <p:xfrm>
          <a:off x="6164263" y="6176963"/>
          <a:ext cx="19621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38080" imgH="203040" progId="Equation.DSMT4">
                  <p:embed/>
                </p:oleObj>
              </mc:Choice>
              <mc:Fallback>
                <p:oleObj name="Equation" r:id="rId42" imgW="83808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E68E90E-26AC-F032-3F92-B71C26412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164263" y="6176963"/>
                        <a:ext cx="19621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7C72AD3-8797-734F-6379-F2AE75B39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85662"/>
              </p:ext>
            </p:extLst>
          </p:nvPr>
        </p:nvGraphicFramePr>
        <p:xfrm>
          <a:off x="8194109" y="6129326"/>
          <a:ext cx="1812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74360" imgH="279360" progId="Equation.DSMT4">
                  <p:embed/>
                </p:oleObj>
              </mc:Choice>
              <mc:Fallback>
                <p:oleObj name="Equation" r:id="rId44" imgW="77436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7C72AD3-8797-734F-6379-F2AE75B39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194109" y="6129326"/>
                        <a:ext cx="18129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4644F-12C5-9839-937C-A093F491CCAE}"/>
              </a:ext>
            </a:extLst>
          </p:cNvPr>
          <p:cNvCxnSpPr/>
          <p:nvPr/>
        </p:nvCxnSpPr>
        <p:spPr>
          <a:xfrm flipV="1">
            <a:off x="2460991" y="5111436"/>
            <a:ext cx="361950" cy="2802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66F912-2C72-0229-6885-A86ECDA2153C}"/>
              </a:ext>
            </a:extLst>
          </p:cNvPr>
          <p:cNvCxnSpPr/>
          <p:nvPr/>
        </p:nvCxnSpPr>
        <p:spPr>
          <a:xfrm flipV="1">
            <a:off x="3278617" y="5131064"/>
            <a:ext cx="361950" cy="2802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F2A0AE1-CF43-F1AF-374F-9E4AD18FA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07567"/>
              </p:ext>
            </p:extLst>
          </p:nvPr>
        </p:nvGraphicFramePr>
        <p:xfrm>
          <a:off x="2867549" y="5281911"/>
          <a:ext cx="1051899" cy="91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91960" imgH="253800" progId="Equation.DSMT4">
                  <p:embed/>
                </p:oleObj>
              </mc:Choice>
              <mc:Fallback>
                <p:oleObj name="Equation" r:id="rId46" imgW="29196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F2A0AE1-CF43-F1AF-374F-9E4AD18FA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867549" y="5281911"/>
                        <a:ext cx="1051899" cy="915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36F745D-B129-A953-5489-DABC0C2E9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53966"/>
              </p:ext>
            </p:extLst>
          </p:nvPr>
        </p:nvGraphicFramePr>
        <p:xfrm>
          <a:off x="827238" y="6059480"/>
          <a:ext cx="2303588" cy="78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749160" imgH="253800" progId="Equation.DSMT4">
                  <p:embed/>
                </p:oleObj>
              </mc:Choice>
              <mc:Fallback>
                <p:oleObj name="Equation" r:id="rId48" imgW="74916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36F745D-B129-A953-5489-DABC0C2E9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27238" y="6059480"/>
                        <a:ext cx="2303588" cy="781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7C35CB3-0CA8-C970-BE1A-8E079C608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94262"/>
              </p:ext>
            </p:extLst>
          </p:nvPr>
        </p:nvGraphicFramePr>
        <p:xfrm>
          <a:off x="10324914" y="3579876"/>
          <a:ext cx="965938" cy="46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68280" imgH="177480" progId="Equation.DSMT4">
                  <p:embed/>
                </p:oleObj>
              </mc:Choice>
              <mc:Fallback>
                <p:oleObj name="Equation" r:id="rId50" imgW="36828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7C35CB3-0CA8-C970-BE1A-8E079C608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0324914" y="3579876"/>
                        <a:ext cx="965938" cy="46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E5282D4E-5644-F9E8-662A-178476A6D503}"/>
              </a:ext>
            </a:extLst>
          </p:cNvPr>
          <p:cNvSpPr/>
          <p:nvPr/>
        </p:nvSpPr>
        <p:spPr>
          <a:xfrm>
            <a:off x="701119" y="6060628"/>
            <a:ext cx="2469463" cy="7326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208C-7A9A-7C14-C0F5-FD75BCE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47759"/>
            <a:ext cx="10366375" cy="573087"/>
          </a:xfrm>
        </p:spPr>
        <p:txBody>
          <a:bodyPr/>
          <a:lstStyle/>
          <a:p>
            <a:r>
              <a:rPr lang="en-US" dirty="0"/>
              <a:t>Multiplying Polynomials with Imaginary Values: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C5543-9325-D6A6-17F5-FF16CE4BA0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920" y="654911"/>
            <a:ext cx="11630025" cy="1828800"/>
          </a:xfrm>
        </p:spPr>
        <p:txBody>
          <a:bodyPr/>
          <a:lstStyle/>
          <a:p>
            <a:r>
              <a:rPr lang="en-US" dirty="0"/>
              <a:t>When given a polynomial with imaginary components, treat the imaginary number “</a:t>
            </a:r>
            <a:r>
              <a:rPr lang="en-US" i="1" dirty="0" err="1"/>
              <a:t>i</a:t>
            </a:r>
            <a:r>
              <a:rPr lang="en-US" dirty="0"/>
              <a:t>” as a variable</a:t>
            </a:r>
          </a:p>
          <a:p>
            <a:r>
              <a:rPr lang="en-US" dirty="0"/>
              <a:t>Next, expand the polynomials with imaginary values, then simplify the powers of “</a:t>
            </a:r>
            <a:r>
              <a:rPr lang="en-US" i="1" dirty="0" err="1"/>
              <a:t>i</a:t>
            </a:r>
            <a:r>
              <a:rPr lang="en-US" dirty="0"/>
              <a:t>” at the end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A96430-FAD5-E2DC-149D-CBEEE5B5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89127"/>
              </p:ext>
            </p:extLst>
          </p:nvPr>
        </p:nvGraphicFramePr>
        <p:xfrm>
          <a:off x="1669463" y="2570866"/>
          <a:ext cx="1210965" cy="59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79360" progId="Equation.DSMT4">
                  <p:embed/>
                </p:oleObj>
              </mc:Choice>
              <mc:Fallback>
                <p:oleObj name="Equation" r:id="rId4" imgW="57132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A96430-FAD5-E2DC-149D-CBEEE5B5F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9463" y="2570866"/>
                        <a:ext cx="1210965" cy="591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0D5101-1484-4B65-4E34-3D83219B7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331186"/>
              </p:ext>
            </p:extLst>
          </p:nvPr>
        </p:nvGraphicFramePr>
        <p:xfrm>
          <a:off x="2811317" y="2611525"/>
          <a:ext cx="1720926" cy="58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53800" progId="Equation.DSMT4">
                  <p:embed/>
                </p:oleObj>
              </mc:Choice>
              <mc:Fallback>
                <p:oleObj name="Equation" r:id="rId6" imgW="7491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E0D5101-1484-4B65-4E34-3D83219B7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1317" y="2611525"/>
                        <a:ext cx="1720926" cy="583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7EBF03-C2BE-3B5E-91D4-A0C275808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35"/>
              </p:ext>
            </p:extLst>
          </p:nvPr>
        </p:nvGraphicFramePr>
        <p:xfrm>
          <a:off x="2564765" y="3154582"/>
          <a:ext cx="1503908" cy="43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57EBF03-C2BE-3B5E-91D4-A0C275808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4765" y="3154582"/>
                        <a:ext cx="1503908" cy="437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79E5E91-8BED-73FB-5995-F2BE1290E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8347"/>
              </p:ext>
            </p:extLst>
          </p:nvPr>
        </p:nvGraphicFramePr>
        <p:xfrm>
          <a:off x="2565771" y="4056465"/>
          <a:ext cx="628445" cy="38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79E5E91-8BED-73FB-5995-F2BE1290E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65771" y="4056465"/>
                        <a:ext cx="628445" cy="38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83C9F5C-3E48-69C5-DDA0-838735C63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988" y="2431525"/>
          <a:ext cx="13001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79360" progId="Equation.DSMT4">
                  <p:embed/>
                </p:oleObj>
              </mc:Choice>
              <mc:Fallback>
                <p:oleObj name="Equation" r:id="rId12" imgW="66024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83C9F5C-3E48-69C5-DDA0-838735C63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68988" y="2431525"/>
                        <a:ext cx="1300162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62BBB35-EC58-7291-D884-9F6955BD38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4283" y="2431525"/>
          <a:ext cx="30083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09400" imgH="253800" progId="Equation.DSMT4">
                  <p:embed/>
                </p:oleObj>
              </mc:Choice>
              <mc:Fallback>
                <p:oleObj name="Equation" r:id="rId14" imgW="14094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62BBB35-EC58-7291-D884-9F6955BD3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94283" y="2431525"/>
                        <a:ext cx="300831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D0AD4BC-7558-C981-479F-466AB053CB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421" y="3000566"/>
          <a:ext cx="30876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47560" imgH="279360" progId="Equation.DSMT4">
                  <p:embed/>
                </p:oleObj>
              </mc:Choice>
              <mc:Fallback>
                <p:oleObj name="Equation" r:id="rId16" imgW="144756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D0AD4BC-7558-C981-479F-466AB053CB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42421" y="3000566"/>
                        <a:ext cx="3087687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81E2C8F-3784-0C79-5B8B-8741DFFCE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421" y="3580614"/>
          <a:ext cx="24098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30040" imgH="253800" progId="Equation.DSMT4">
                  <p:embed/>
                </p:oleObj>
              </mc:Choice>
              <mc:Fallback>
                <p:oleObj name="Equation" r:id="rId18" imgW="1130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81E2C8F-3784-0C79-5B8B-8741DFFCE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42421" y="3580614"/>
                        <a:ext cx="240982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6DDD0C4-280F-9179-9473-BE8197E80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421" y="4173992"/>
          <a:ext cx="26257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177480" progId="Equation.DSMT4">
                  <p:embed/>
                </p:oleObj>
              </mc:Choice>
              <mc:Fallback>
                <p:oleObj name="Equation" r:id="rId20" imgW="123156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6DDD0C4-280F-9179-9473-BE8197E80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42421" y="4173992"/>
                        <a:ext cx="2625725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9611178-7298-372A-607B-DB2243E95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66300" y="4179293"/>
          <a:ext cx="14081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60240" imgH="177480" progId="Equation.DSMT4">
                  <p:embed/>
                </p:oleObj>
              </mc:Choice>
              <mc:Fallback>
                <p:oleObj name="Equation" r:id="rId22" imgW="66024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9611178-7298-372A-607B-DB2243E95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766300" y="4179293"/>
                        <a:ext cx="140811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32D7A9-A647-5461-774D-556F6CC4EAEE}"/>
              </a:ext>
            </a:extLst>
          </p:cNvPr>
          <p:cNvSpPr txBox="1">
            <a:spLocks/>
          </p:cNvSpPr>
          <p:nvPr/>
        </p:nvSpPr>
        <p:spPr>
          <a:xfrm>
            <a:off x="200025" y="4671397"/>
            <a:ext cx="11630025" cy="912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Whenever we multiply a complex number with it’s conjugate, the imaginary component will disappear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5DFA64F-E729-C8AA-5EA1-C13D25A40B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2864" y="5583408"/>
          <a:ext cx="17018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253800" progId="Equation.DSMT4">
                  <p:embed/>
                </p:oleObj>
              </mc:Choice>
              <mc:Fallback>
                <p:oleObj name="Equation" r:id="rId24" imgW="8632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5DFA64F-E729-C8AA-5EA1-C13D25A40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22864" y="5583408"/>
                        <a:ext cx="17018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66745F6-90E0-951A-84CF-F763683FF5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694" y="5630788"/>
          <a:ext cx="750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80880" imgH="203040" progId="Equation.DSMT4">
                  <p:embed/>
                </p:oleObj>
              </mc:Choice>
              <mc:Fallback>
                <p:oleObj name="Equation" r:id="rId26" imgW="3808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66745F6-90E0-951A-84CF-F763683FF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746694" y="5630788"/>
                        <a:ext cx="7508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BECD97F-F870-A2FF-7BAC-4E69C13C9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536" y="6100957"/>
          <a:ext cx="630213" cy="43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200" imgH="164880" progId="Equation.DSMT4">
                  <p:embed/>
                </p:oleObj>
              </mc:Choice>
              <mc:Fallback>
                <p:oleObj name="Equation" r:id="rId28" imgW="241200" imgH="164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ECD97F-F870-A2FF-7BAC-4E69C13C93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447536" y="6100957"/>
                        <a:ext cx="630213" cy="432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B755F8C-D0AB-D3C5-D483-E8A855556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7382" y="5592151"/>
          <a:ext cx="21018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66680" imgH="253800" progId="Equation.DSMT4">
                  <p:embed/>
                </p:oleObj>
              </mc:Choice>
              <mc:Fallback>
                <p:oleObj name="Equation" r:id="rId30" imgW="10666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B755F8C-D0AB-D3C5-D483-E8A8555565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47382" y="5592151"/>
                        <a:ext cx="21018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4B7E86F-5879-848E-76D6-AA3BF890D9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8282" y="5542844"/>
          <a:ext cx="20748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54080" imgH="279360" progId="Equation.DSMT4">
                  <p:embed/>
                </p:oleObj>
              </mc:Choice>
              <mc:Fallback>
                <p:oleObj name="Equation" r:id="rId32" imgW="105408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B7E86F-5879-848E-76D6-AA3BF890D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568282" y="5542844"/>
                        <a:ext cx="20748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751953F-69D6-E7CC-8B67-C1DA95CA44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9101" y="6034156"/>
          <a:ext cx="863320" cy="52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91960" imgH="177480" progId="Equation.DSMT4">
                  <p:embed/>
                </p:oleObj>
              </mc:Choice>
              <mc:Fallback>
                <p:oleObj name="Equation" r:id="rId34" imgW="2919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751953F-69D6-E7CC-8B67-C1DA95CA4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179101" y="6034156"/>
                        <a:ext cx="863320" cy="52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E97982-1717-39EC-477C-6176AA866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44196"/>
              </p:ext>
            </p:extLst>
          </p:nvPr>
        </p:nvGraphicFramePr>
        <p:xfrm>
          <a:off x="2564765" y="3560869"/>
          <a:ext cx="1912660" cy="54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8840" imgH="253800" progId="Equation.DSMT4">
                  <p:embed/>
                </p:oleObj>
              </mc:Choice>
              <mc:Fallback>
                <p:oleObj name="Equation" r:id="rId36" imgW="88884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E97982-1717-39EC-477C-6176AA866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564765" y="3560869"/>
                        <a:ext cx="1912660" cy="54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62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FCB8E1-0DDF-2710-D5D4-AD80C9913C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004" y="1717456"/>
                <a:ext cx="7781925" cy="452438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Quotient of “z” with it’s conjugate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will be: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FCB8E1-0DDF-2710-D5D4-AD80C991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04" y="1717456"/>
                <a:ext cx="7781925" cy="452438"/>
              </a:xfrm>
              <a:prstGeom prst="rect">
                <a:avLst/>
              </a:prstGeom>
              <a:blipFill>
                <a:blip r:embed="rId4"/>
                <a:stretch>
                  <a:fillRect l="-313" t="-18919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119252-9613-F8D5-05BF-F69C814A2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30433"/>
              </p:ext>
            </p:extLst>
          </p:nvPr>
        </p:nvGraphicFramePr>
        <p:xfrm>
          <a:off x="1207316" y="2429283"/>
          <a:ext cx="1555750" cy="93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406080" progId="Equation.DSMT4">
                  <p:embed/>
                </p:oleObj>
              </mc:Choice>
              <mc:Fallback>
                <p:oleObj name="Equation" r:id="rId5" imgW="67284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F119252-9613-F8D5-05BF-F69C814A2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7316" y="2429283"/>
                        <a:ext cx="1555750" cy="93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A2C35F5-688A-82F7-ADA3-0EA0CAEF8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22878"/>
              </p:ext>
            </p:extLst>
          </p:nvPr>
        </p:nvGraphicFramePr>
        <p:xfrm>
          <a:off x="2902766" y="2429283"/>
          <a:ext cx="1141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177480" progId="Equation.DSMT4">
                  <p:embed/>
                </p:oleObj>
              </mc:Choice>
              <mc:Fallback>
                <p:oleObj name="Equation" r:id="rId7" imgW="4950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A2C35F5-688A-82F7-ADA3-0EA0CAEF8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2766" y="2429283"/>
                        <a:ext cx="1141412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4411D0C-9D10-E1E3-38EA-955228449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99895"/>
              </p:ext>
            </p:extLst>
          </p:nvPr>
        </p:nvGraphicFramePr>
        <p:xfrm>
          <a:off x="2902766" y="2919821"/>
          <a:ext cx="1141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177480" progId="Equation.DSMT4">
                  <p:embed/>
                </p:oleObj>
              </mc:Choice>
              <mc:Fallback>
                <p:oleObj name="Equation" r:id="rId9" imgW="4950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4411D0C-9D10-E1E3-38EA-955228449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2766" y="2919821"/>
                        <a:ext cx="1141412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FB1DE7E-FC4C-C38F-BD33-9714A8718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14263"/>
              </p:ext>
            </p:extLst>
          </p:nvPr>
        </p:nvGraphicFramePr>
        <p:xfrm>
          <a:off x="1516879" y="3447979"/>
          <a:ext cx="23479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419040" progId="Equation.DSMT4">
                  <p:embed/>
                </p:oleObj>
              </mc:Choice>
              <mc:Fallback>
                <p:oleObj name="Equation" r:id="rId10" imgW="101592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FB1DE7E-FC4C-C38F-BD33-9714A8718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6879" y="3447979"/>
                        <a:ext cx="2347912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F9274AF-EEE4-8895-47FD-BDE297E07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1878"/>
              </p:ext>
            </p:extLst>
          </p:nvPr>
        </p:nvGraphicFramePr>
        <p:xfrm>
          <a:off x="2162197" y="3976137"/>
          <a:ext cx="10572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203040" progId="Equation.DSMT4">
                  <p:embed/>
                </p:oleObj>
              </mc:Choice>
              <mc:Fallback>
                <p:oleObj name="Equation" r:id="rId12" imgW="4572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F9274AF-EEE4-8895-47FD-BDE297E07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2197" y="3976137"/>
                        <a:ext cx="10572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C51F77-BE2F-93D4-96D7-2F18BF09E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4704"/>
              </p:ext>
            </p:extLst>
          </p:nvPr>
        </p:nvGraphicFramePr>
        <p:xfrm>
          <a:off x="1516878" y="4533349"/>
          <a:ext cx="23479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920" imgH="419040" progId="Equation.DSMT4">
                  <p:embed/>
                </p:oleObj>
              </mc:Choice>
              <mc:Fallback>
                <p:oleObj name="Equation" r:id="rId14" imgW="101592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FC51F77-BE2F-93D4-96D7-2F18BF09E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16878" y="4533349"/>
                        <a:ext cx="2347912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0DC3258-5B29-6F8F-AD21-35C99139C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32162"/>
              </p:ext>
            </p:extLst>
          </p:nvPr>
        </p:nvGraphicFramePr>
        <p:xfrm>
          <a:off x="1207316" y="5581099"/>
          <a:ext cx="1141412" cy="117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469800" progId="Equation.DSMT4">
                  <p:embed/>
                </p:oleObj>
              </mc:Choice>
              <mc:Fallback>
                <p:oleObj name="Equation" r:id="rId16" imgW="45720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0DC3258-5B29-6F8F-AD21-35C99139C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07316" y="5581099"/>
                        <a:ext cx="1141412" cy="117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15F0AA3C-F0F6-BCC0-8227-713D6294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1" y="183313"/>
            <a:ext cx="10270309" cy="552676"/>
          </a:xfrm>
        </p:spPr>
        <p:txBody>
          <a:bodyPr/>
          <a:lstStyle/>
          <a:p>
            <a:r>
              <a:rPr lang="en-US" dirty="0"/>
              <a:t>Dividing Complex Numbers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DFCBCD1-C664-BB3B-3428-149984F36C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7004" y="744947"/>
            <a:ext cx="11573692" cy="1082040"/>
          </a:xfrm>
        </p:spPr>
        <p:txBody>
          <a:bodyPr/>
          <a:lstStyle/>
          <a:p>
            <a:r>
              <a:rPr lang="en-US" dirty="0"/>
              <a:t>When dividing complex numbers in standard form, we can rationalize it using the conjugate of the denominator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41EFA45-EDA6-9F4E-B142-FAC187D3D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247323"/>
              </p:ext>
            </p:extLst>
          </p:nvPr>
        </p:nvGraphicFramePr>
        <p:xfrm>
          <a:off x="5933850" y="2422934"/>
          <a:ext cx="14382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80" imgH="393480" progId="Equation.DSMT4">
                  <p:embed/>
                </p:oleObj>
              </mc:Choice>
              <mc:Fallback>
                <p:oleObj name="Equation" r:id="rId18" imgW="62208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41EFA45-EDA6-9F4E-B142-FAC187D3D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33850" y="2422934"/>
                        <a:ext cx="143827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3A9B8C-89FE-FA9A-1587-51F7C2FBF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716"/>
              </p:ext>
            </p:extLst>
          </p:nvPr>
        </p:nvGraphicFramePr>
        <p:xfrm>
          <a:off x="7488018" y="2412234"/>
          <a:ext cx="1141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95000" imgH="177480" progId="Equation.DSMT4">
                  <p:embed/>
                </p:oleObj>
              </mc:Choice>
              <mc:Fallback>
                <p:oleObj name="Equation" r:id="rId20" imgW="49500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F3A9B8C-89FE-FA9A-1587-51F7C2FBF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88018" y="2412234"/>
                        <a:ext cx="1141412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02DC71-42F4-2500-5C50-7D22299FB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162592"/>
              </p:ext>
            </p:extLst>
          </p:nvPr>
        </p:nvGraphicFramePr>
        <p:xfrm>
          <a:off x="7488018" y="2902772"/>
          <a:ext cx="1141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177480" progId="Equation.DSMT4">
                  <p:embed/>
                </p:oleObj>
              </mc:Choice>
              <mc:Fallback>
                <p:oleObj name="Equation" r:id="rId22" imgW="4950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02DC71-42F4-2500-5C50-7D22299FB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488018" y="2902772"/>
                        <a:ext cx="1141412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F084B9D-70BC-C4C7-A6A7-62251E4C2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15596"/>
              </p:ext>
            </p:extLst>
          </p:nvPr>
        </p:nvGraphicFramePr>
        <p:xfrm>
          <a:off x="6096000" y="3508304"/>
          <a:ext cx="33766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60160" imgH="393480" progId="Equation.DSMT4">
                  <p:embed/>
                </p:oleObj>
              </mc:Choice>
              <mc:Fallback>
                <p:oleObj name="Equation" r:id="rId24" imgW="146016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F084B9D-70BC-C4C7-A6A7-62251E4C2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96000" y="3508304"/>
                        <a:ext cx="337661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9EEA3D2-D246-23A6-006B-95F909A72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74918"/>
              </p:ext>
            </p:extLst>
          </p:nvPr>
        </p:nvGraphicFramePr>
        <p:xfrm>
          <a:off x="6399558" y="3584024"/>
          <a:ext cx="733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160" imgH="177480" progId="Equation.DSMT4">
                  <p:embed/>
                </p:oleObj>
              </mc:Choice>
              <mc:Fallback>
                <p:oleObj name="Equation" r:id="rId26" imgW="31716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9EEA3D2-D246-23A6-006B-95F909A72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99558" y="3584024"/>
                        <a:ext cx="7334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F6D005F-7593-AB5E-69EC-5E8B78210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16840"/>
              </p:ext>
            </p:extLst>
          </p:nvPr>
        </p:nvGraphicFramePr>
        <p:xfrm>
          <a:off x="7091937" y="3590614"/>
          <a:ext cx="7921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20" imgH="177480" progId="Equation.DSMT4">
                  <p:embed/>
                </p:oleObj>
              </mc:Choice>
              <mc:Fallback>
                <p:oleObj name="Equation" r:id="rId28" imgW="3427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F6D005F-7593-AB5E-69EC-5E8B78210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091937" y="3590614"/>
                        <a:ext cx="7921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B4400E7-B81F-9193-B9B6-86316C702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48617"/>
              </p:ext>
            </p:extLst>
          </p:nvPr>
        </p:nvGraphicFramePr>
        <p:xfrm>
          <a:off x="7842873" y="3587750"/>
          <a:ext cx="555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200" imgH="177480" progId="Equation.DSMT4">
                  <p:embed/>
                </p:oleObj>
              </mc:Choice>
              <mc:Fallback>
                <p:oleObj name="Equation" r:id="rId30" imgW="24120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B4400E7-B81F-9193-B9B6-86316C702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842873" y="3587750"/>
                        <a:ext cx="5556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B3D65CE-F5D9-FCAB-1D33-DA5225945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26081"/>
              </p:ext>
            </p:extLst>
          </p:nvPr>
        </p:nvGraphicFramePr>
        <p:xfrm>
          <a:off x="8544685" y="3598863"/>
          <a:ext cx="6143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66400" imgH="164880" progId="Equation.DSMT4">
                  <p:embed/>
                </p:oleObj>
              </mc:Choice>
              <mc:Fallback>
                <p:oleObj name="Equation" r:id="rId32" imgW="26640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B3D65CE-F5D9-FCAB-1D33-DA5225945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544685" y="3598863"/>
                        <a:ext cx="614362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72E1945-A62E-B427-FA2D-957B5B603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173938"/>
              </p:ext>
            </p:extLst>
          </p:nvPr>
        </p:nvGraphicFramePr>
        <p:xfrm>
          <a:off x="6096000" y="4610723"/>
          <a:ext cx="23193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02960" imgH="393480" progId="Equation.DSMT4">
                  <p:embed/>
                </p:oleObj>
              </mc:Choice>
              <mc:Fallback>
                <p:oleObj name="Equation" r:id="rId34" imgW="100296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72E1945-A62E-B427-FA2D-957B5B6032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096000" y="4610723"/>
                        <a:ext cx="2319337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B778FA7-093A-21EE-681E-FD643B46F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32057"/>
              </p:ext>
            </p:extLst>
          </p:nvPr>
        </p:nvGraphicFramePr>
        <p:xfrm>
          <a:off x="6829214" y="4652963"/>
          <a:ext cx="12017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20560" imgH="177480" progId="Equation.DSMT4">
                  <p:embed/>
                </p:oleObj>
              </mc:Choice>
              <mc:Fallback>
                <p:oleObj name="Equation" r:id="rId36" imgW="52056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B778FA7-093A-21EE-681E-FD643B46F9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829214" y="4652963"/>
                        <a:ext cx="1201737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719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EA0694-4B42-A785-8CE1-A1F1AF25A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11379"/>
              </p:ext>
            </p:extLst>
          </p:nvPr>
        </p:nvGraphicFramePr>
        <p:xfrm>
          <a:off x="387669" y="1125239"/>
          <a:ext cx="2520524" cy="81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920" imgH="1066680" progId="Equation.DSMT4">
                  <p:embed/>
                </p:oleObj>
              </mc:Choice>
              <mc:Fallback>
                <p:oleObj name="Equation" r:id="rId4" imgW="3301920" imgH="1066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EEA0694-4B42-A785-8CE1-A1F1AF25A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669" y="1125239"/>
                        <a:ext cx="2520524" cy="814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0F75E3-B026-6313-F4E9-A462C988C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5444"/>
              </p:ext>
            </p:extLst>
          </p:nvPr>
        </p:nvGraphicFramePr>
        <p:xfrm>
          <a:off x="4548098" y="1133476"/>
          <a:ext cx="235111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1066680" progId="Equation.DSMT4">
                  <p:embed/>
                </p:oleObj>
              </mc:Choice>
              <mc:Fallback>
                <p:oleObj name="Equation" r:id="rId6" imgW="3403440" imgH="1066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E0F75E3-B026-6313-F4E9-A462C988C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48098" y="1133476"/>
                        <a:ext cx="235111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41549EC-054B-F88A-F787-AA2BF14AA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84544"/>
              </p:ext>
            </p:extLst>
          </p:nvPr>
        </p:nvGraphicFramePr>
        <p:xfrm>
          <a:off x="591769" y="2175061"/>
          <a:ext cx="14017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1193760" progId="Equation.DSMT4">
                  <p:embed/>
                </p:oleObj>
              </mc:Choice>
              <mc:Fallback>
                <p:oleObj name="Equation" r:id="rId8" imgW="2044440" imgH="1193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41549EC-054B-F88A-F787-AA2BF14AA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1769" y="2175061"/>
                        <a:ext cx="1401762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9B9B6A-8BE0-B08A-3513-CC7FD57CA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24599"/>
              </p:ext>
            </p:extLst>
          </p:nvPr>
        </p:nvGraphicFramePr>
        <p:xfrm>
          <a:off x="2240923" y="2175061"/>
          <a:ext cx="109061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240" imgH="1066680" progId="Equation.DSMT4">
                  <p:embed/>
                </p:oleObj>
              </mc:Choice>
              <mc:Fallback>
                <p:oleObj name="Equation" r:id="rId10" imgW="1587240" imgH="1066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9B9B6A-8BE0-B08A-3513-CC7FD57CA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40923" y="2175061"/>
                        <a:ext cx="1090612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44BD42-944C-BE14-5B79-91CE30761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28145"/>
              </p:ext>
            </p:extLst>
          </p:nvPr>
        </p:nvGraphicFramePr>
        <p:xfrm>
          <a:off x="2721202" y="2607468"/>
          <a:ext cx="32226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368280" progId="Equation.DSMT4">
                  <p:embed/>
                </p:oleObj>
              </mc:Choice>
              <mc:Fallback>
                <p:oleObj name="Equation" r:id="rId12" imgW="469800" imgH="3682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44BD42-944C-BE14-5B79-91CE30761A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21202" y="2607468"/>
                        <a:ext cx="322262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727E9A-BD4B-8B26-AAA9-A471FDF2B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55118"/>
              </p:ext>
            </p:extLst>
          </p:nvPr>
        </p:nvGraphicFramePr>
        <p:xfrm>
          <a:off x="446178" y="3158038"/>
          <a:ext cx="1707601" cy="42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380880" progId="Equation.DSMT4">
                  <p:embed/>
                </p:oleObj>
              </mc:Choice>
              <mc:Fallback>
                <p:oleObj name="Equation" r:id="rId14" imgW="152388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7727E9A-BD4B-8B26-AAA9-A471FDF2B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6178" y="3158038"/>
                        <a:ext cx="1707601" cy="426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34D184B-63BD-8466-2EA8-6AC9DB355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54168"/>
              </p:ext>
            </p:extLst>
          </p:nvPr>
        </p:nvGraphicFramePr>
        <p:xfrm>
          <a:off x="521019" y="3844387"/>
          <a:ext cx="1005219" cy="34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440" imgH="380880" progId="Equation.DSMT4">
                  <p:embed/>
                </p:oleObj>
              </mc:Choice>
              <mc:Fallback>
                <p:oleObj name="Equation" r:id="rId16" imgW="1117440" imgH="380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34D184B-63BD-8466-2EA8-6AC9DB355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1019" y="3844387"/>
                        <a:ext cx="1005219" cy="341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BC1DCA1-73FE-DE39-87A7-45585F888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15066"/>
              </p:ext>
            </p:extLst>
          </p:nvPr>
        </p:nvGraphicFramePr>
        <p:xfrm>
          <a:off x="1993531" y="3838895"/>
          <a:ext cx="1041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55600" imgH="393480" progId="Equation.DSMT4">
                  <p:embed/>
                </p:oleObj>
              </mc:Choice>
              <mc:Fallback>
                <p:oleObj name="Equation" r:id="rId18" imgW="11556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BC1DCA1-73FE-DE39-87A7-45585F888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93531" y="3838895"/>
                        <a:ext cx="10414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A8984FD-934D-4C2C-BF17-78BBEEC9C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50809"/>
              </p:ext>
            </p:extLst>
          </p:nvPr>
        </p:nvGraphicFramePr>
        <p:xfrm>
          <a:off x="4823732" y="2024755"/>
          <a:ext cx="2112962" cy="88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98520" imgH="1295280" progId="Equation.DSMT4">
                  <p:embed/>
                </p:oleObj>
              </mc:Choice>
              <mc:Fallback>
                <p:oleObj name="Equation" r:id="rId20" imgW="3098520" imgH="12952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A8984FD-934D-4C2C-BF17-78BBEEC9C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23732" y="2024755"/>
                        <a:ext cx="2112962" cy="882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7F0B5D9-98F6-D72C-4534-BA4C7714D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99753"/>
              </p:ext>
            </p:extLst>
          </p:nvPr>
        </p:nvGraphicFramePr>
        <p:xfrm>
          <a:off x="4734017" y="3008313"/>
          <a:ext cx="34432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140000" imgH="1066680" progId="Equation.DSMT4">
                  <p:embed/>
                </p:oleObj>
              </mc:Choice>
              <mc:Fallback>
                <p:oleObj name="Equation" r:id="rId22" imgW="4140000" imgH="10666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7F0B5D9-98F6-D72C-4534-BA4C7714D7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34017" y="3008313"/>
                        <a:ext cx="3443288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0F3906-A8B1-3B99-6626-15D284446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86898"/>
              </p:ext>
            </p:extLst>
          </p:nvPr>
        </p:nvGraphicFramePr>
        <p:xfrm>
          <a:off x="5130711" y="3118729"/>
          <a:ext cx="12144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60160" imgH="380880" progId="Equation.DSMT4">
                  <p:embed/>
                </p:oleObj>
              </mc:Choice>
              <mc:Fallback>
                <p:oleObj name="Equation" r:id="rId24" imgW="146016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0F3906-A8B1-3B99-6626-15D284446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130711" y="3118729"/>
                        <a:ext cx="1214438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046A77-C570-BAB0-0D1A-74FBF1533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870608"/>
              </p:ext>
            </p:extLst>
          </p:nvPr>
        </p:nvGraphicFramePr>
        <p:xfrm>
          <a:off x="6429534" y="3110020"/>
          <a:ext cx="14366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26920" imgH="380880" progId="Equation.DSMT4">
                  <p:embed/>
                </p:oleObj>
              </mc:Choice>
              <mc:Fallback>
                <p:oleObj name="Equation" r:id="rId26" imgW="1726920" imgH="380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7046A77-C570-BAB0-0D1A-74FBF1533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29534" y="3110020"/>
                        <a:ext cx="1436688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0CB612A-973F-56C3-2811-14EF65179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7574"/>
              </p:ext>
            </p:extLst>
          </p:nvPr>
        </p:nvGraphicFramePr>
        <p:xfrm>
          <a:off x="4827588" y="4014788"/>
          <a:ext cx="15970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17360" imgH="1066680" progId="Equation.DSMT4">
                  <p:embed/>
                </p:oleObj>
              </mc:Choice>
              <mc:Fallback>
                <p:oleObj name="Equation" r:id="rId28" imgW="1917360" imgH="1066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0CB612A-973F-56C3-2811-14EF65179B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827588" y="4014788"/>
                        <a:ext cx="15970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C27C54E-7F72-1ED3-65F7-81763B04B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257997"/>
              </p:ext>
            </p:extLst>
          </p:nvPr>
        </p:nvGraphicFramePr>
        <p:xfrm>
          <a:off x="4597650" y="5041493"/>
          <a:ext cx="1143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69720" imgH="1066680" progId="Equation.DSMT4">
                  <p:embed/>
                </p:oleObj>
              </mc:Choice>
              <mc:Fallback>
                <p:oleObj name="Equation" r:id="rId30" imgW="1269720" imgH="10666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C27C54E-7F72-1ED3-65F7-81763B04B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597650" y="5041493"/>
                        <a:ext cx="11430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8CE1CD8-51BF-46AB-C9E5-8A5AAFF18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50570"/>
              </p:ext>
            </p:extLst>
          </p:nvPr>
        </p:nvGraphicFramePr>
        <p:xfrm>
          <a:off x="6082937" y="5073242"/>
          <a:ext cx="13731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23880" imgH="1066680" progId="Equation.DSMT4">
                  <p:embed/>
                </p:oleObj>
              </mc:Choice>
              <mc:Fallback>
                <p:oleObj name="Equation" r:id="rId32" imgW="1523880" imgH="1066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8CE1CD8-51BF-46AB-C9E5-8A5AAFF18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082937" y="5073242"/>
                        <a:ext cx="137318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46C78B7-AA20-8006-CC91-344670571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636128"/>
              </p:ext>
            </p:extLst>
          </p:nvPr>
        </p:nvGraphicFramePr>
        <p:xfrm>
          <a:off x="8813800" y="917575"/>
          <a:ext cx="24399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730240" imgH="1066680" progId="Equation.DSMT4">
                  <p:embed/>
                </p:oleObj>
              </mc:Choice>
              <mc:Fallback>
                <p:oleObj name="Equation" r:id="rId34" imgW="2730240" imgH="1066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46C78B7-AA20-8006-CC91-344670571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813800" y="917575"/>
                        <a:ext cx="2439988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07C9BEE-6850-5EFB-A426-829DD4175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212337"/>
              </p:ext>
            </p:extLst>
          </p:nvPr>
        </p:nvGraphicFramePr>
        <p:xfrm>
          <a:off x="8591621" y="2149529"/>
          <a:ext cx="26781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038480" imgH="1117440" progId="Equation.DSMT4">
                  <p:embed/>
                </p:oleObj>
              </mc:Choice>
              <mc:Fallback>
                <p:oleObj name="Equation" r:id="rId36" imgW="4038480" imgH="11174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07C9BEE-6850-5EFB-A426-829DD4175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591621" y="2149529"/>
                        <a:ext cx="2678112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02F15CE-0DF8-B83E-229C-9D72A6150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84531"/>
              </p:ext>
            </p:extLst>
          </p:nvPr>
        </p:nvGraphicFramePr>
        <p:xfrm>
          <a:off x="9596241" y="2599819"/>
          <a:ext cx="9175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84200" imgH="482400" progId="Equation.DSMT4">
                  <p:embed/>
                </p:oleObj>
              </mc:Choice>
              <mc:Fallback>
                <p:oleObj name="Equation" r:id="rId38" imgW="1384200" imgH="482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02F15CE-0DF8-B83E-229C-9D72A6150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596241" y="2599819"/>
                        <a:ext cx="917575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9E41F01-2D03-1B28-6D8D-502AC4F0A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09782"/>
              </p:ext>
            </p:extLst>
          </p:nvPr>
        </p:nvGraphicFramePr>
        <p:xfrm>
          <a:off x="8610525" y="3061340"/>
          <a:ext cx="18192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743200" imgH="1218960" progId="Equation.DSMT4">
                  <p:embed/>
                </p:oleObj>
              </mc:Choice>
              <mc:Fallback>
                <p:oleObj name="Equation" r:id="rId40" imgW="2743200" imgH="1218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9E41F01-2D03-1B28-6D8D-502AC4F0A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610525" y="3061340"/>
                        <a:ext cx="181927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B9D8A0C-20B2-A2C7-5BF6-079DBDC8A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62175"/>
              </p:ext>
            </p:extLst>
          </p:nvPr>
        </p:nvGraphicFramePr>
        <p:xfrm>
          <a:off x="8646209" y="4104481"/>
          <a:ext cx="12795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30320" imgH="1066680" progId="Equation.DSMT4">
                  <p:embed/>
                </p:oleObj>
              </mc:Choice>
              <mc:Fallback>
                <p:oleObj name="Equation" r:id="rId42" imgW="1930320" imgH="10666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B9D8A0C-20B2-A2C7-5BF6-079DBDC8A9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646209" y="4104481"/>
                        <a:ext cx="1279525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6423D56-4AE7-8ECB-C6EC-BAF6F9223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82695"/>
              </p:ext>
            </p:extLst>
          </p:nvPr>
        </p:nvGraphicFramePr>
        <p:xfrm>
          <a:off x="8293784" y="5051018"/>
          <a:ext cx="1143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9720" imgH="1066680" progId="Equation.DSMT4">
                  <p:embed/>
                </p:oleObj>
              </mc:Choice>
              <mc:Fallback>
                <p:oleObj name="Equation" r:id="rId44" imgW="1269720" imgH="10666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6423D56-4AE7-8ECB-C6EC-BAF6F9223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293784" y="5051018"/>
                        <a:ext cx="114300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3D5FF99-0AAA-D909-02CC-DFBEE51D4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37081"/>
              </p:ext>
            </p:extLst>
          </p:nvPr>
        </p:nvGraphicFramePr>
        <p:xfrm>
          <a:off x="9771063" y="5073650"/>
          <a:ext cx="10985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218960" imgH="1066680" progId="Equation.DSMT4">
                  <p:embed/>
                </p:oleObj>
              </mc:Choice>
              <mc:Fallback>
                <p:oleObj name="Equation" r:id="rId46" imgW="1218960" imgH="10666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3D5FF99-0AAA-D909-02CC-DFBEE51D4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9771063" y="5073650"/>
                        <a:ext cx="109855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30">
            <a:extLst>
              <a:ext uri="{FF2B5EF4-FFF2-40B4-BE49-F238E27FC236}">
                <a16:creationId xmlns:a16="http://schemas.microsoft.com/office/drawing/2014/main" id="{9A953D55-5C98-90AF-AA81-670F5554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4638"/>
            <a:ext cx="10252075" cy="555497"/>
          </a:xfrm>
        </p:spPr>
        <p:txBody>
          <a:bodyPr/>
          <a:lstStyle/>
          <a:p>
            <a:r>
              <a:rPr lang="en-US" dirty="0"/>
              <a:t>Practice: Divide, Simplify, Find “a” and “b”: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8488F4-EC5E-20BC-943F-B05B4FBD0326}"/>
              </a:ext>
            </a:extLst>
          </p:cNvPr>
          <p:cNvSpPr/>
          <p:nvPr/>
        </p:nvSpPr>
        <p:spPr>
          <a:xfrm>
            <a:off x="10086900" y="812131"/>
            <a:ext cx="1314450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EFB5A60-C7E5-F9A4-328F-33FA11581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84732"/>
              </p:ext>
            </p:extLst>
          </p:nvPr>
        </p:nvGraphicFramePr>
        <p:xfrm>
          <a:off x="10176488" y="1012824"/>
          <a:ext cx="1069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612800" imgH="609480" progId="Equation.DSMT4">
                  <p:embed/>
                </p:oleObj>
              </mc:Choice>
              <mc:Fallback>
                <p:oleObj name="Equation" r:id="rId48" imgW="1612800" imgH="609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EFB5A60-C7E5-F9A4-328F-33FA11581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0176488" y="1012824"/>
                        <a:ext cx="10699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00661F4-C9A5-D317-EE24-8E601488B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02911"/>
              </p:ext>
            </p:extLst>
          </p:nvPr>
        </p:nvGraphicFramePr>
        <p:xfrm>
          <a:off x="10176488" y="1466851"/>
          <a:ext cx="1069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612800" imgH="609480" progId="Equation.DSMT4">
                  <p:embed/>
                </p:oleObj>
              </mc:Choice>
              <mc:Fallback>
                <p:oleObj name="Equation" r:id="rId50" imgW="1612800" imgH="609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00661F4-C9A5-D317-EE24-8E601488B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0176488" y="1466851"/>
                        <a:ext cx="10699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29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DE61A9-FAF8-444C-97C8-3335D456E0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9450" y="916951"/>
            <a:ext cx="4793226" cy="511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Evaluate the following: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A5B352-E5B0-4FAF-ADD4-9E8FD45BD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53669"/>
              </p:ext>
            </p:extLst>
          </p:nvPr>
        </p:nvGraphicFramePr>
        <p:xfrm>
          <a:off x="409450" y="280785"/>
          <a:ext cx="8371080" cy="51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080" imgH="177480" progId="Equation.DSMT4">
                  <p:embed/>
                </p:oleObj>
              </mc:Choice>
              <mc:Fallback>
                <p:oleObj name="Equation" r:id="rId4" imgW="290808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A5B352-E5B0-4FAF-ADD4-9E8FD45BD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450" y="280785"/>
                        <a:ext cx="8371080" cy="51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11489B-8269-4CDA-B6B0-E209254C6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5786"/>
              </p:ext>
            </p:extLst>
          </p:nvPr>
        </p:nvGraphicFramePr>
        <p:xfrm>
          <a:off x="377376" y="1553117"/>
          <a:ext cx="1946724" cy="116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A11489B-8269-4CDA-B6B0-E209254C6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376" y="1553117"/>
                        <a:ext cx="1946724" cy="1161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9BE5F6-3434-4953-AD8F-9D3BA6514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761308"/>
              </p:ext>
            </p:extLst>
          </p:nvPr>
        </p:nvGraphicFramePr>
        <p:xfrm>
          <a:off x="4254144" y="1549584"/>
          <a:ext cx="254874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06080" progId="Equation.DSMT4">
                  <p:embed/>
                </p:oleObj>
              </mc:Choice>
              <mc:Fallback>
                <p:oleObj name="Equation" r:id="rId8" imgW="888840" imgH="4060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9BE5F6-3434-4953-AD8F-9D3BA6514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4144" y="1549584"/>
                        <a:ext cx="2548742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D0FFC7-4C6E-4919-9024-DAF312BA7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03399"/>
              </p:ext>
            </p:extLst>
          </p:nvPr>
        </p:nvGraphicFramePr>
        <p:xfrm>
          <a:off x="8291513" y="1589088"/>
          <a:ext cx="248126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406080" progId="Equation.DSMT4">
                  <p:embed/>
                </p:oleObj>
              </mc:Choice>
              <mc:Fallback>
                <p:oleObj name="Equation" r:id="rId10" imgW="927000" imgH="406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D0FFC7-4C6E-4919-9024-DAF312BA7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91513" y="1589088"/>
                        <a:ext cx="2481262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446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A2D4-1B93-3F20-A9B9-B4BB7FFF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58" y="185516"/>
            <a:ext cx="10191931" cy="570093"/>
          </a:xfrm>
        </p:spPr>
        <p:txBody>
          <a:bodyPr/>
          <a:lstStyle/>
          <a:p>
            <a:r>
              <a:rPr lang="en-US" dirty="0"/>
              <a:t>What are imaginary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AAD7-751A-7DDE-03FD-A2C61E7946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4172" y="885042"/>
            <a:ext cx="11260182" cy="1232575"/>
          </a:xfrm>
        </p:spPr>
        <p:txBody>
          <a:bodyPr>
            <a:normAutofit/>
          </a:bodyPr>
          <a:lstStyle/>
          <a:p>
            <a:r>
              <a:rPr lang="en-US" sz="2300" dirty="0"/>
              <a:t>Imaginary numbers are used when we take the square root of a negative value</a:t>
            </a:r>
          </a:p>
          <a:p>
            <a:r>
              <a:rPr lang="en-US" sz="2300" dirty="0"/>
              <a:t>They were introduced when solving quadratic equations that did not have real solutions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84BA40-72F7-136F-CEE7-F123BC0D3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92960"/>
              </p:ext>
            </p:extLst>
          </p:nvPr>
        </p:nvGraphicFramePr>
        <p:xfrm>
          <a:off x="1337374" y="2233877"/>
          <a:ext cx="1332942" cy="45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84BA40-72F7-136F-CEE7-F123BC0D3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7374" y="2233877"/>
                        <a:ext cx="1332942" cy="45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9FFF4B-351A-43FB-B832-BA36BD5979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849352"/>
              </p:ext>
            </p:extLst>
          </p:nvPr>
        </p:nvGraphicFramePr>
        <p:xfrm>
          <a:off x="1733907" y="2740780"/>
          <a:ext cx="1152524" cy="47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9FFF4B-351A-43FB-B832-BA36BD597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3907" y="2740780"/>
                        <a:ext cx="1152524" cy="47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E77C669-4863-8B1F-ADE9-73E62E173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65094"/>
              </p:ext>
            </p:extLst>
          </p:nvPr>
        </p:nvGraphicFramePr>
        <p:xfrm>
          <a:off x="1476103" y="3211812"/>
          <a:ext cx="1685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53800" progId="Equation.DSMT4">
                  <p:embed/>
                </p:oleObj>
              </mc:Choice>
              <mc:Fallback>
                <p:oleObj name="Equation" r:id="rId8" imgW="7236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E77C669-4863-8B1F-ADE9-73E62E173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6103" y="3211812"/>
                        <a:ext cx="16859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EE950D9-9F05-8984-77AA-51C318AD4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91295"/>
              </p:ext>
            </p:extLst>
          </p:nvPr>
        </p:nvGraphicFramePr>
        <p:xfrm>
          <a:off x="1725975" y="3838902"/>
          <a:ext cx="857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53800" progId="Equation.DSMT4">
                  <p:embed/>
                </p:oleObj>
              </mc:Choice>
              <mc:Fallback>
                <p:oleObj name="Equation" r:id="rId10" imgW="36828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EE950D9-9F05-8984-77AA-51C318AD4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25975" y="3838902"/>
                        <a:ext cx="8572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A1A718-452C-CCB2-427E-53FCCF541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88403"/>
              </p:ext>
            </p:extLst>
          </p:nvPr>
        </p:nvGraphicFramePr>
        <p:xfrm>
          <a:off x="1830610" y="4465041"/>
          <a:ext cx="10636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164880" progId="Equation.DSMT4">
                  <p:embed/>
                </p:oleObj>
              </mc:Choice>
              <mc:Fallback>
                <p:oleObj name="Equation" r:id="rId12" imgW="457200" imgH="164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A1A718-452C-CCB2-427E-53FCCF541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0610" y="4465041"/>
                        <a:ext cx="10636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525608-1460-C800-0D4A-8B2F5A8B4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89919"/>
              </p:ext>
            </p:extLst>
          </p:nvPr>
        </p:nvGraphicFramePr>
        <p:xfrm>
          <a:off x="6403590" y="2117617"/>
          <a:ext cx="23542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203040" progId="Equation.DSMT4">
                  <p:embed/>
                </p:oleObj>
              </mc:Choice>
              <mc:Fallback>
                <p:oleObj name="Equation" r:id="rId14" imgW="10540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4525608-1460-C800-0D4A-8B2F5A8B4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03590" y="2117617"/>
                        <a:ext cx="235426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C27C90-2ACF-1BD1-8EF7-187D86C7E939}"/>
              </a:ext>
            </a:extLst>
          </p:cNvPr>
          <p:cNvSpPr txBox="1"/>
          <p:nvPr/>
        </p:nvSpPr>
        <p:spPr>
          <a:xfrm>
            <a:off x="2876483" y="2464958"/>
            <a:ext cx="3753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To create a solution for these equations, an imaginary unit was introduced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F958F9-9C2F-ABB5-1A69-17541B9FE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65989"/>
              </p:ext>
            </p:extLst>
          </p:nvPr>
        </p:nvGraphicFramePr>
        <p:xfrm>
          <a:off x="4161837" y="3969033"/>
          <a:ext cx="11826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215640" progId="Equation.DSMT4">
                  <p:embed/>
                </p:oleObj>
              </mc:Choice>
              <mc:Fallback>
                <p:oleObj name="Equation" r:id="rId16" imgW="5079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3F958F9-9C2F-ABB5-1A69-17541B9FE7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61837" y="3969033"/>
                        <a:ext cx="118268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2CA2334-9196-3552-D5D0-217B0FC5D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09397"/>
              </p:ext>
            </p:extLst>
          </p:nvPr>
        </p:nvGraphicFramePr>
        <p:xfrm>
          <a:off x="7200426" y="2570781"/>
          <a:ext cx="20161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440" imgH="203040" progId="Equation.DSMT4">
                  <p:embed/>
                </p:oleObj>
              </mc:Choice>
              <mc:Fallback>
                <p:oleObj name="Equation" r:id="rId18" imgW="90144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2CA2334-9196-3552-D5D0-217B0FC5D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00426" y="2570781"/>
                        <a:ext cx="20161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E3C06A-F0C3-95F1-0134-BAC4015A2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807677"/>
              </p:ext>
            </p:extLst>
          </p:nvPr>
        </p:nvGraphicFramePr>
        <p:xfrm>
          <a:off x="6789263" y="3026394"/>
          <a:ext cx="28384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720" imgH="203040" progId="Equation.DSMT4">
                  <p:embed/>
                </p:oleObj>
              </mc:Choice>
              <mc:Fallback>
                <p:oleObj name="Equation" r:id="rId20" imgW="126972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E3C06A-F0C3-95F1-0134-BAC4015A2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89263" y="3026394"/>
                        <a:ext cx="283845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4C52A0A-1820-606E-6007-296A3EF0B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49854"/>
              </p:ext>
            </p:extLst>
          </p:nvPr>
        </p:nvGraphicFramePr>
        <p:xfrm>
          <a:off x="7233855" y="3463750"/>
          <a:ext cx="20431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279360" progId="Equation.DSMT4">
                  <p:embed/>
                </p:oleObj>
              </mc:Choice>
              <mc:Fallback>
                <p:oleObj name="Equation" r:id="rId22" imgW="91440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4C52A0A-1820-606E-6007-296A3EF0B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33855" y="3463750"/>
                        <a:ext cx="2043113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AB2E3D-E6E3-C17D-150A-C19D5872C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15007"/>
              </p:ext>
            </p:extLst>
          </p:nvPr>
        </p:nvGraphicFramePr>
        <p:xfrm>
          <a:off x="8058446" y="3990941"/>
          <a:ext cx="21002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39600" imgH="228600" progId="Equation.DSMT4">
                  <p:embed/>
                </p:oleObj>
              </mc:Choice>
              <mc:Fallback>
                <p:oleObj name="Equation" r:id="rId24" imgW="9396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2AB2E3D-E6E3-C17D-150A-C19D5872C7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58446" y="3990941"/>
                        <a:ext cx="2100262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9C07F3A-B772-8EE1-1924-C06F0F660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95283"/>
              </p:ext>
            </p:extLst>
          </p:nvPr>
        </p:nvGraphicFramePr>
        <p:xfrm>
          <a:off x="8058446" y="4552128"/>
          <a:ext cx="2044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228600" progId="Equation.DSMT4">
                  <p:embed/>
                </p:oleObj>
              </mc:Choice>
              <mc:Fallback>
                <p:oleObj name="Equation" r:id="rId26" imgW="91440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9C07F3A-B772-8EE1-1924-C06F0F660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58446" y="4552128"/>
                        <a:ext cx="2044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69227D-B8DE-BF8C-0B9D-D4A344AA8915}"/>
                  </a:ext>
                </a:extLst>
              </p:cNvPr>
              <p:cNvSpPr txBox="1"/>
              <p:nvPr/>
            </p:nvSpPr>
            <p:spPr>
              <a:xfrm>
                <a:off x="546935" y="4907720"/>
                <a:ext cx="375339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</a:rPr>
                  <a:t>The solutions to this equation are imaginary values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69227D-B8DE-BF8C-0B9D-D4A344AA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35" y="4907720"/>
                <a:ext cx="3753394" cy="1107996"/>
              </a:xfrm>
              <a:prstGeom prst="rect">
                <a:avLst/>
              </a:prstGeom>
              <a:blipFill>
                <a:blip r:embed="rId28"/>
                <a:stretch>
                  <a:fillRect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EA9B79-CCD3-CC7E-FC18-0A9965A3E4B1}"/>
                  </a:ext>
                </a:extLst>
              </p:cNvPr>
              <p:cNvSpPr txBox="1"/>
              <p:nvPr/>
            </p:nvSpPr>
            <p:spPr>
              <a:xfrm>
                <a:off x="5773270" y="5113315"/>
                <a:ext cx="5378823" cy="1494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rgbClr val="FF0000"/>
                    </a:solidFill>
                  </a:rPr>
                  <a:t>The solutions to this equation are complex values.  With real component of -1 and imaginary components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</m:e>
                    </m:rad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</m:e>
                    </m:rad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4EA9B79-CCD3-CC7E-FC18-0A9965A3E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270" y="5113315"/>
                <a:ext cx="5378823" cy="1494192"/>
              </a:xfrm>
              <a:prstGeom prst="rect">
                <a:avLst/>
              </a:prstGeom>
              <a:blipFill>
                <a:blip r:embed="rId29"/>
                <a:stretch>
                  <a:fillRect t="-2857" r="-113" b="-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21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905F-639C-45B5-9DD6-D130A086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641"/>
            <a:ext cx="9343777" cy="568200"/>
          </a:xfrm>
        </p:spPr>
        <p:txBody>
          <a:bodyPr/>
          <a:lstStyle/>
          <a:p>
            <a:r>
              <a:rPr lang="en-CA" dirty="0"/>
              <a:t>Basic Properties of Complex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9C4C-411F-43AE-992B-B08EE157F6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10856" y="582436"/>
            <a:ext cx="3486648" cy="5068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Courtesy of AML Math: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A3A0B2-87D2-41E0-BAF2-2EB7F6CDE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8108" y="1031196"/>
          <a:ext cx="22463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177480" progId="Equation.DSMT4">
                  <p:embed/>
                </p:oleObj>
              </mc:Choice>
              <mc:Fallback>
                <p:oleObj name="Equation" r:id="rId4" imgW="11174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A3A0B2-87D2-41E0-BAF2-2EB7F6CDE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108" y="1031196"/>
                        <a:ext cx="2246313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D5F818-D462-40CF-AA36-F4655A3A5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1504" y="1001032"/>
          <a:ext cx="1250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15640" progId="Equation.DSMT4">
                  <p:embed/>
                </p:oleObj>
              </mc:Choice>
              <mc:Fallback>
                <p:oleObj name="Equation" r:id="rId6" imgW="62208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D5F818-D462-40CF-AA36-F4655A3A5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1504" y="1001032"/>
                        <a:ext cx="125095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A16385-605E-48EB-A56F-42C640E8D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1" y="1398362"/>
          <a:ext cx="9699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53800" progId="Equation.DSMT4">
                  <p:embed/>
                </p:oleObj>
              </mc:Choice>
              <mc:Fallback>
                <p:oleObj name="Equation" r:id="rId8" imgW="4824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A16385-605E-48EB-A56F-42C640E8DD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78001" y="1398362"/>
                        <a:ext cx="969963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8B63C-57D1-4065-8D15-831AC7D659A3}"/>
              </a:ext>
            </a:extLst>
          </p:cNvPr>
          <p:cNvSpPr txBox="1">
            <a:spLocks/>
          </p:cNvSpPr>
          <p:nvPr/>
        </p:nvSpPr>
        <p:spPr>
          <a:xfrm>
            <a:off x="2726856" y="1402495"/>
            <a:ext cx="4610115" cy="5068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Real portion of complex number z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0E4BAF-5ACD-4A15-96B5-88AAC6001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0746" y="1891847"/>
          <a:ext cx="9699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90E4BAF-5ACD-4A15-96B5-88AAC6001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0746" y="1891847"/>
                        <a:ext cx="969963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BBD109-19B2-4DE4-A391-D4920A495F75}"/>
              </a:ext>
            </a:extLst>
          </p:cNvPr>
          <p:cNvSpPr txBox="1">
            <a:spLocks/>
          </p:cNvSpPr>
          <p:nvPr/>
        </p:nvSpPr>
        <p:spPr>
          <a:xfrm>
            <a:off x="2719600" y="1895980"/>
            <a:ext cx="6272000" cy="506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Imaginary portion of complex number z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5B845E4-9843-46B3-A14F-6619CC080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0017"/>
              </p:ext>
            </p:extLst>
          </p:nvPr>
        </p:nvGraphicFramePr>
        <p:xfrm>
          <a:off x="796560" y="2445658"/>
          <a:ext cx="2298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330120" progId="Equation.DSMT4">
                  <p:embed/>
                </p:oleObj>
              </mc:Choice>
              <mc:Fallback>
                <p:oleObj name="Equation" r:id="rId12" imgW="1143000" imgH="330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5B845E4-9843-46B3-A14F-6619CC080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6560" y="2445658"/>
                        <a:ext cx="22987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EED695-324E-4F11-AAA3-4A59694D4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44793"/>
              </p:ext>
            </p:extLst>
          </p:nvPr>
        </p:nvGraphicFramePr>
        <p:xfrm>
          <a:off x="742180" y="3175723"/>
          <a:ext cx="29622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266400" progId="Equation.DSMT4">
                  <p:embed/>
                </p:oleObj>
              </mc:Choice>
              <mc:Fallback>
                <p:oleObj name="Equation" r:id="rId14" imgW="147312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EED695-324E-4F11-AAA3-4A59694D4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2180" y="3175723"/>
                        <a:ext cx="296227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6375A3D-FD1D-4518-A1C6-2872A67A9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92520"/>
              </p:ext>
            </p:extLst>
          </p:nvPr>
        </p:nvGraphicFramePr>
        <p:xfrm>
          <a:off x="749022" y="3852767"/>
          <a:ext cx="3117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266400" progId="Equation.DSMT4">
                  <p:embed/>
                </p:oleObj>
              </mc:Choice>
              <mc:Fallback>
                <p:oleObj name="Equation" r:id="rId16" imgW="154908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6375A3D-FD1D-4518-A1C6-2872A67A9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9022" y="3852767"/>
                        <a:ext cx="31178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C3B6F7-C68D-47F2-8C4A-F9949080D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28919"/>
              </p:ext>
            </p:extLst>
          </p:nvPr>
        </p:nvGraphicFramePr>
        <p:xfrm>
          <a:off x="796107" y="4704191"/>
          <a:ext cx="26304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880" imgH="253800" progId="Equation.DSMT4">
                  <p:embed/>
                </p:oleObj>
              </mc:Choice>
              <mc:Fallback>
                <p:oleObj name="Equation" r:id="rId18" imgW="130788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6C3B6F7-C68D-47F2-8C4A-F9949080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107" y="4704191"/>
                        <a:ext cx="26304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80FA61E-4AF0-4C37-A333-88C99F5C0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667767"/>
              </p:ext>
            </p:extLst>
          </p:nvPr>
        </p:nvGraphicFramePr>
        <p:xfrm>
          <a:off x="894077" y="5456450"/>
          <a:ext cx="24765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253800" progId="Equation.DSMT4">
                  <p:embed/>
                </p:oleObj>
              </mc:Choice>
              <mc:Fallback>
                <p:oleObj name="Equation" r:id="rId20" imgW="123156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80FA61E-4AF0-4C37-A333-88C99F5C0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4077" y="5456450"/>
                        <a:ext cx="247650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3E10501-3A05-4A61-AE88-36BA90A1FF95}"/>
              </a:ext>
            </a:extLst>
          </p:cNvPr>
          <p:cNvSpPr txBox="1">
            <a:spLocks/>
          </p:cNvSpPr>
          <p:nvPr/>
        </p:nvSpPr>
        <p:spPr>
          <a:xfrm>
            <a:off x="4438445" y="2489528"/>
            <a:ext cx="4173753" cy="58403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Product of a complex number with it’s conjugate will be a real value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C5B26D8-E9DE-4243-93A6-EEF7D86FC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143890"/>
              </p:ext>
            </p:extLst>
          </p:nvPr>
        </p:nvGraphicFramePr>
        <p:xfrm>
          <a:off x="3054825" y="2595092"/>
          <a:ext cx="1201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96880" imgH="203040" progId="Equation.DSMT4">
                  <p:embed/>
                </p:oleObj>
              </mc:Choice>
              <mc:Fallback>
                <p:oleObj name="Equation" r:id="rId22" imgW="5968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C5B26D8-E9DE-4243-93A6-EEF7D86FC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054825" y="2595092"/>
                        <a:ext cx="120173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4C84D4-5119-483B-BA80-88CE4D4CAC0D}"/>
              </a:ext>
            </a:extLst>
          </p:cNvPr>
          <p:cNvSpPr txBox="1">
            <a:spLocks/>
          </p:cNvSpPr>
          <p:nvPr/>
        </p:nvSpPr>
        <p:spPr>
          <a:xfrm>
            <a:off x="4396167" y="3214165"/>
            <a:ext cx="4173753" cy="58403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Sum of a complex number with it’s conjugate will be a real value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771270-3B58-42D5-A56A-CC1F9A82ABAC}"/>
              </a:ext>
            </a:extLst>
          </p:cNvPr>
          <p:cNvSpPr txBox="1">
            <a:spLocks/>
          </p:cNvSpPr>
          <p:nvPr/>
        </p:nvSpPr>
        <p:spPr>
          <a:xfrm>
            <a:off x="4418780" y="3879807"/>
            <a:ext cx="4913143" cy="79248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Difference of a complex number with it’s conjugate will be an imaginary value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DECAC2A-96F5-46E2-9174-0BB61E7841F0}"/>
              </a:ext>
            </a:extLst>
          </p:cNvPr>
          <p:cNvSpPr txBox="1">
            <a:spLocks/>
          </p:cNvSpPr>
          <p:nvPr/>
        </p:nvSpPr>
        <p:spPr>
          <a:xfrm>
            <a:off x="3792463" y="4934805"/>
            <a:ext cx="5633848" cy="79248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Rules for the conjugate of the sum/difference/product of two complex values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AD20017-DDED-4B34-BA69-F642BE523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740587"/>
              </p:ext>
            </p:extLst>
          </p:nvPr>
        </p:nvGraphicFramePr>
        <p:xfrm>
          <a:off x="854797" y="6164046"/>
          <a:ext cx="16081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99920" imgH="241200" progId="Equation.DSMT4">
                  <p:embed/>
                </p:oleObj>
              </mc:Choice>
              <mc:Fallback>
                <p:oleObj name="Equation" r:id="rId24" imgW="799920" imgH="2412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AD20017-DDED-4B34-BA69-F642BE523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54797" y="6164046"/>
                        <a:ext cx="1608138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6234E28-441F-4F7B-80AD-D7C1D907B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96176"/>
              </p:ext>
            </p:extLst>
          </p:nvPr>
        </p:nvGraphicFramePr>
        <p:xfrm>
          <a:off x="2658524" y="6266233"/>
          <a:ext cx="14557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177480" progId="Equation.DSMT4">
                  <p:embed/>
                </p:oleObj>
              </mc:Choice>
              <mc:Fallback>
                <p:oleObj name="Equation" r:id="rId26" imgW="72360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6234E28-441F-4F7B-80AD-D7C1D907B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58524" y="6266233"/>
                        <a:ext cx="1455738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F2B1EA-5F23-4262-BEDA-22DFB1E6781A}"/>
              </a:ext>
            </a:extLst>
          </p:cNvPr>
          <p:cNvSpPr txBox="1">
            <a:spLocks/>
          </p:cNvSpPr>
          <p:nvPr/>
        </p:nvSpPr>
        <p:spPr>
          <a:xfrm>
            <a:off x="4163139" y="6129431"/>
            <a:ext cx="5139288" cy="62925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If a complex number if equal to its conjugate, there is no imaginary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8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3" grpId="0"/>
      <p:bldP spid="24" grpId="0"/>
      <p:bldP spid="2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EB9A-F477-4ADA-8E42-56FE72D4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254318"/>
            <a:ext cx="9956800" cy="578802"/>
          </a:xfrm>
        </p:spPr>
        <p:txBody>
          <a:bodyPr/>
          <a:lstStyle/>
          <a:p>
            <a:r>
              <a:rPr lang="en-US" dirty="0"/>
              <a:t>Sums and Differences of Conjugates: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92088-C615-481B-82AE-2B64E9DFC45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4160" y="960120"/>
                <a:ext cx="9956800" cy="1010920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z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two different complex numbers: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92088-C615-481B-82AE-2B64E9DFC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4160" y="960120"/>
                <a:ext cx="9956800" cy="1010920"/>
              </a:xfrm>
              <a:blipFill>
                <a:blip r:embed="rId4"/>
                <a:stretch>
                  <a:fillRect l="-245" t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801D04-FDC3-4792-BE30-B222AC5CF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053" y="1589723"/>
          <a:ext cx="3752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600" imgH="279360" progId="Equation.DSMT4">
                  <p:embed/>
                </p:oleObj>
              </mc:Choice>
              <mc:Fallback>
                <p:oleObj name="Equation" r:id="rId5" imgW="186660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801D04-FDC3-4792-BE30-B222AC5CF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3" y="1589723"/>
                        <a:ext cx="37528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7EE7440-02F5-4645-ACC7-8D2A6B14C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7005" y="345440"/>
          <a:ext cx="1457064" cy="51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7EE7440-02F5-4645-ACC7-8D2A6B14C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7005" y="345440"/>
                        <a:ext cx="1457064" cy="51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95039A1-17E6-41CF-BC07-BA8CF0A25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9955" y="324167"/>
          <a:ext cx="1485494" cy="51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95039A1-17E6-41CF-BC07-BA8CF0A25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99955" y="324167"/>
                        <a:ext cx="1485494" cy="51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200B51-BE44-45CA-8662-D5093C37A0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4650" y="2300288"/>
          <a:ext cx="21447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680" imgH="279360" progId="Equation.DSMT4">
                  <p:embed/>
                </p:oleObj>
              </mc:Choice>
              <mc:Fallback>
                <p:oleObj name="Equation" r:id="rId11" imgW="10666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2200B51-BE44-45CA-8662-D5093C37A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4650" y="2300288"/>
                        <a:ext cx="2144713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0DE3D4-A8F7-42F0-9863-D152F7C4A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3063" y="2935923"/>
          <a:ext cx="23717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80800" imgH="253800" progId="Equation.DSMT4">
                  <p:embed/>
                </p:oleObj>
              </mc:Choice>
              <mc:Fallback>
                <p:oleObj name="Equation" r:id="rId13" imgW="11808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0DE3D4-A8F7-42F0-9863-D152F7C4A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43063" y="2935923"/>
                        <a:ext cx="2371725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05EF8FC-FE1C-4BE4-9233-4B3BFFB3E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6385" y="1590993"/>
          <a:ext cx="1308735" cy="60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253800" progId="Equation.DSMT4">
                  <p:embed/>
                </p:oleObj>
              </mc:Choice>
              <mc:Fallback>
                <p:oleObj name="Equation" r:id="rId15" imgW="5457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05EF8FC-FE1C-4BE4-9233-4B3BFFB3E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96385" y="1590993"/>
                        <a:ext cx="1308735" cy="607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69CF49-9E7B-4F63-B057-F71F252E3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150" y="4038600"/>
          <a:ext cx="3676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28800" imgH="279360" progId="Equation.DSMT4">
                  <p:embed/>
                </p:oleObj>
              </mc:Choice>
              <mc:Fallback>
                <p:oleObj name="Equation" r:id="rId17" imgW="18288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69CF49-9E7B-4F63-B057-F71F252E3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1150" y="4038600"/>
                        <a:ext cx="36766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A754BF1-985A-4F84-82A9-BD95B440F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4970" y="4748848"/>
          <a:ext cx="21447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680" imgH="279360" progId="Equation.DSMT4">
                  <p:embed/>
                </p:oleObj>
              </mc:Choice>
              <mc:Fallback>
                <p:oleObj name="Equation" r:id="rId19" imgW="106668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A754BF1-985A-4F84-82A9-BD95B440F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64970" y="4748848"/>
                        <a:ext cx="2144713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4FA06D4-30EA-483B-A925-FFDC6EF06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3063" y="5435283"/>
          <a:ext cx="23717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80800" imgH="253800" progId="Equation.DSMT4">
                  <p:embed/>
                </p:oleObj>
              </mc:Choice>
              <mc:Fallback>
                <p:oleObj name="Equation" r:id="rId21" imgW="11808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4FA06D4-30EA-483B-A925-FFDC6EF06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3063" y="5435283"/>
                        <a:ext cx="2371725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484B568-2C26-423A-8A18-A8F1A189E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6065" y="4039553"/>
          <a:ext cx="1308735" cy="60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45760" imgH="253800" progId="Equation.DSMT4">
                  <p:embed/>
                </p:oleObj>
              </mc:Choice>
              <mc:Fallback>
                <p:oleObj name="Equation" r:id="rId23" imgW="5457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484B568-2C26-423A-8A18-A8F1A189E8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76065" y="4039553"/>
                        <a:ext cx="1308735" cy="607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478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145F4-E426-4188-B489-628B3EE6E8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8936" y="174888"/>
            <a:ext cx="9085564" cy="749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Ex: Given that “z” is a complex number.  Find “z” such that: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524CC2-2EF7-4B76-8240-21A02B2FA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81144"/>
              </p:ext>
            </p:extLst>
          </p:nvPr>
        </p:nvGraphicFramePr>
        <p:xfrm>
          <a:off x="4370388" y="795255"/>
          <a:ext cx="2552638" cy="80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393480" progId="Equation.DSMT4">
                  <p:embed/>
                </p:oleObj>
              </mc:Choice>
              <mc:Fallback>
                <p:oleObj name="Equation" r:id="rId4" imgW="125712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524CC2-2EF7-4B76-8240-21A02B2FA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0388" y="795255"/>
                        <a:ext cx="2552638" cy="80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9ABF95-D3F3-44DC-9970-71FCBF627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135529"/>
              </p:ext>
            </p:extLst>
          </p:nvPr>
        </p:nvGraphicFramePr>
        <p:xfrm>
          <a:off x="8005763" y="756715"/>
          <a:ext cx="22971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393480" progId="Equation.DSMT4">
                  <p:embed/>
                </p:oleObj>
              </mc:Choice>
              <mc:Fallback>
                <p:oleObj name="Equation" r:id="rId6" imgW="10918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39ABF95-D3F3-44DC-9970-71FCBF627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05763" y="756715"/>
                        <a:ext cx="2297112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D1057F-098A-4FDD-B257-95DBF811E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54904"/>
              </p:ext>
            </p:extLst>
          </p:nvPr>
        </p:nvGraphicFramePr>
        <p:xfrm>
          <a:off x="248936" y="896279"/>
          <a:ext cx="2693686" cy="54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41200" progId="Equation.DSMT4">
                  <p:embed/>
                </p:oleObj>
              </mc:Choice>
              <mc:Fallback>
                <p:oleObj name="Equation" r:id="rId8" imgW="118080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3D1057F-098A-4FDD-B257-95DBF811E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936" y="896279"/>
                        <a:ext cx="2693686" cy="54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214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470CE1-9982-4FBD-8782-A3B8812E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1" y="138589"/>
            <a:ext cx="8551069" cy="640556"/>
          </a:xfrm>
        </p:spPr>
        <p:txBody>
          <a:bodyPr>
            <a:normAutofit/>
          </a:bodyPr>
          <a:lstStyle/>
          <a:p>
            <a:r>
              <a:rPr lang="en-US" sz="2700" dirty="0"/>
              <a:t>Qi)  Which one is bigger?</a:t>
            </a:r>
            <a:endParaRPr lang="en-CA" sz="27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3384BF-B0CA-4AC9-BDCA-1B85A973C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03235"/>
              </p:ext>
            </p:extLst>
          </p:nvPr>
        </p:nvGraphicFramePr>
        <p:xfrm>
          <a:off x="791005" y="997528"/>
          <a:ext cx="400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3760" imgH="558720" progId="Equation.DSMT4">
                  <p:embed/>
                </p:oleObj>
              </mc:Choice>
              <mc:Fallback>
                <p:oleObj name="Equation" r:id="rId4" imgW="533376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D3384BF-B0CA-4AC9-BDCA-1B85A973C4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005" y="997528"/>
                        <a:ext cx="4000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FFDA9F-2115-4CA4-9BD7-EAFD264EA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09604"/>
              </p:ext>
            </p:extLst>
          </p:nvPr>
        </p:nvGraphicFramePr>
        <p:xfrm>
          <a:off x="5853113" y="996950"/>
          <a:ext cx="4848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64160" imgH="558720" progId="Equation.DSMT4">
                  <p:embed/>
                </p:oleObj>
              </mc:Choice>
              <mc:Fallback>
                <p:oleObj name="Equation" r:id="rId6" imgW="646416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DFFDA9F-2115-4CA4-9BD7-EAFD264EA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3113" y="996950"/>
                        <a:ext cx="48482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E3D1B24-9F9A-4405-B599-0E94931C452E}"/>
              </a:ext>
            </a:extLst>
          </p:cNvPr>
          <p:cNvSpPr txBox="1">
            <a:spLocks/>
          </p:cNvSpPr>
          <p:nvPr/>
        </p:nvSpPr>
        <p:spPr>
          <a:xfrm>
            <a:off x="147193" y="2452147"/>
            <a:ext cx="2763033" cy="6405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/>
              <a:t>Qii</a:t>
            </a:r>
            <a:r>
              <a:rPr lang="en-US" sz="2700" dirty="0"/>
              <a:t>) Evaluate: </a:t>
            </a:r>
            <a:endParaRPr lang="en-CA" sz="27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BE80F62-1DA9-4103-AB2F-A8F109C7C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14761"/>
              </p:ext>
            </p:extLst>
          </p:nvPr>
        </p:nvGraphicFramePr>
        <p:xfrm>
          <a:off x="2910226" y="2561975"/>
          <a:ext cx="1228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825480" progId="Equation.DSMT4">
                  <p:embed/>
                </p:oleObj>
              </mc:Choice>
              <mc:Fallback>
                <p:oleObj name="Equation" r:id="rId8" imgW="1638000" imgH="825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BE80F62-1DA9-4103-AB2F-A8F109C7C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0226" y="2561975"/>
                        <a:ext cx="12287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6A12C5-A140-FC0A-151E-3EFB60CB8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7933"/>
              </p:ext>
            </p:extLst>
          </p:nvPr>
        </p:nvGraphicFramePr>
        <p:xfrm>
          <a:off x="263896" y="4243822"/>
          <a:ext cx="47117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676840" imgH="698400" progId="Equation.DSMT4">
                  <p:embed/>
                </p:oleObj>
              </mc:Choice>
              <mc:Fallback>
                <p:oleObj name="Equation" r:id="rId10" imgW="5676840" imgH="698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16A12C5-A140-FC0A-151E-3EFB60CB8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896" y="4243822"/>
                        <a:ext cx="47117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486CE0-A614-C272-7E23-B0063D61F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352323"/>
              </p:ext>
            </p:extLst>
          </p:nvPr>
        </p:nvGraphicFramePr>
        <p:xfrm>
          <a:off x="6865938" y="4233863"/>
          <a:ext cx="1970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74560" imgH="698400" progId="Equation.DSMT4">
                  <p:embed/>
                </p:oleObj>
              </mc:Choice>
              <mc:Fallback>
                <p:oleObj name="Equation" r:id="rId12" imgW="2374560" imgH="698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486CE0-A614-C272-7E23-B0063D61F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65938" y="4233863"/>
                        <a:ext cx="1970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553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F59A-56E4-4C57-A305-8470C31D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442" y="33813"/>
            <a:ext cx="8551069" cy="640556"/>
          </a:xfrm>
        </p:spPr>
        <p:txBody>
          <a:bodyPr>
            <a:normAutofit/>
          </a:bodyPr>
          <a:lstStyle/>
          <a:p>
            <a:r>
              <a:rPr lang="en-US" sz="2700" dirty="0"/>
              <a:t>Which one is bigger?</a:t>
            </a:r>
            <a:endParaRPr lang="en-CA" sz="27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EFFAA6-7C79-4714-BB3C-B7C9C1213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33916"/>
              </p:ext>
            </p:extLst>
          </p:nvPr>
        </p:nvGraphicFramePr>
        <p:xfrm>
          <a:off x="3912872" y="668470"/>
          <a:ext cx="400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3760" imgH="558720" progId="Equation.DSMT4">
                  <p:embed/>
                </p:oleObj>
              </mc:Choice>
              <mc:Fallback>
                <p:oleObj name="Equation" r:id="rId4" imgW="5333760" imgH="55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5EFFAA6-7C79-4714-BB3C-B7C9C1213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872" y="668470"/>
                        <a:ext cx="4000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C2C7C7-215B-4EA8-92AA-FB3B7EDFE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651415"/>
              </p:ext>
            </p:extLst>
          </p:nvPr>
        </p:nvGraphicFramePr>
        <p:xfrm>
          <a:off x="4031936" y="1368558"/>
          <a:ext cx="3762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16240" imgH="558720" progId="Equation.DSMT4">
                  <p:embed/>
                </p:oleObj>
              </mc:Choice>
              <mc:Fallback>
                <p:oleObj name="Equation" r:id="rId6" imgW="5016240" imgH="558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BC2C7C7-215B-4EA8-92AA-FB3B7EDFE5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936" y="1368558"/>
                        <a:ext cx="37623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4782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B1C3-B1E1-449F-9EED-9AF97AEF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8044"/>
          </a:xfrm>
        </p:spPr>
        <p:txBody>
          <a:bodyPr/>
          <a:lstStyle/>
          <a:p>
            <a:r>
              <a:rPr lang="en-CA" dirty="0"/>
              <a:t>Argand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26B8-9A8B-4E55-A2E4-0965469921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01113" y="799635"/>
            <a:ext cx="8367058" cy="1488142"/>
          </a:xfrm>
        </p:spPr>
        <p:txBody>
          <a:bodyPr/>
          <a:lstStyle/>
          <a:p>
            <a:r>
              <a:rPr lang="en-CA" dirty="0"/>
              <a:t>A cartesian plane is for graphing ordered pairs (</a:t>
            </a:r>
            <a:r>
              <a:rPr lang="en-CA" dirty="0" err="1"/>
              <a:t>a,b</a:t>
            </a:r>
            <a:r>
              <a:rPr lang="en-CA" dirty="0"/>
              <a:t>) where both coordinates are real numbers</a:t>
            </a:r>
          </a:p>
          <a:p>
            <a:r>
              <a:rPr lang="en-CA" dirty="0"/>
              <a:t>An Argand Diagram is for graphing complex numbers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09E90FD-894B-4B3A-9A73-EE0E647240D1}"/>
              </a:ext>
            </a:extLst>
          </p:cNvPr>
          <p:cNvCxnSpPr>
            <a:cxnSpLocks/>
          </p:cNvCxnSpPr>
          <p:nvPr/>
        </p:nvCxnSpPr>
        <p:spPr>
          <a:xfrm>
            <a:off x="1981200" y="4065191"/>
            <a:ext cx="338613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58EBFE-511E-4CF5-8F17-9B1304659E35}"/>
              </a:ext>
            </a:extLst>
          </p:cNvPr>
          <p:cNvCxnSpPr>
            <a:cxnSpLocks/>
          </p:cNvCxnSpPr>
          <p:nvPr/>
        </p:nvCxnSpPr>
        <p:spPr>
          <a:xfrm>
            <a:off x="3575096" y="2407445"/>
            <a:ext cx="0" cy="341854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555F7A-8817-46CD-B2A4-7333848AD71D}"/>
              </a:ext>
            </a:extLst>
          </p:cNvPr>
          <p:cNvCxnSpPr>
            <a:cxnSpLocks/>
          </p:cNvCxnSpPr>
          <p:nvPr/>
        </p:nvCxnSpPr>
        <p:spPr>
          <a:xfrm>
            <a:off x="3845718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9DC2F2-4398-439D-A657-EFE616D0F643}"/>
              </a:ext>
            </a:extLst>
          </p:cNvPr>
          <p:cNvCxnSpPr>
            <a:cxnSpLocks/>
          </p:cNvCxnSpPr>
          <p:nvPr/>
        </p:nvCxnSpPr>
        <p:spPr>
          <a:xfrm>
            <a:off x="4126709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1D8D2F-F027-4559-9AD4-FCFE6688D63A}"/>
              </a:ext>
            </a:extLst>
          </p:cNvPr>
          <p:cNvCxnSpPr>
            <a:cxnSpLocks/>
          </p:cNvCxnSpPr>
          <p:nvPr/>
        </p:nvCxnSpPr>
        <p:spPr>
          <a:xfrm>
            <a:off x="4407700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91EB1D-74F5-413C-80A1-1AA7C422783C}"/>
              </a:ext>
            </a:extLst>
          </p:cNvPr>
          <p:cNvCxnSpPr>
            <a:cxnSpLocks/>
          </p:cNvCxnSpPr>
          <p:nvPr/>
        </p:nvCxnSpPr>
        <p:spPr>
          <a:xfrm>
            <a:off x="4688691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DD48E6-C7E1-4F05-8D11-417374995567}"/>
              </a:ext>
            </a:extLst>
          </p:cNvPr>
          <p:cNvCxnSpPr>
            <a:cxnSpLocks/>
          </p:cNvCxnSpPr>
          <p:nvPr/>
        </p:nvCxnSpPr>
        <p:spPr>
          <a:xfrm>
            <a:off x="4969682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172864-3A67-4A5C-8570-4C6AD2DE2951}"/>
              </a:ext>
            </a:extLst>
          </p:cNvPr>
          <p:cNvCxnSpPr>
            <a:cxnSpLocks/>
          </p:cNvCxnSpPr>
          <p:nvPr/>
        </p:nvCxnSpPr>
        <p:spPr>
          <a:xfrm>
            <a:off x="5250673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1536CC-9405-44AF-BF2B-943C81B78E8C}"/>
              </a:ext>
            </a:extLst>
          </p:cNvPr>
          <p:cNvCxnSpPr>
            <a:cxnSpLocks/>
          </p:cNvCxnSpPr>
          <p:nvPr/>
        </p:nvCxnSpPr>
        <p:spPr>
          <a:xfrm>
            <a:off x="3274239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21556A-82F5-4CEF-BD54-2AE9AA5E589B}"/>
              </a:ext>
            </a:extLst>
          </p:cNvPr>
          <p:cNvCxnSpPr>
            <a:cxnSpLocks/>
          </p:cNvCxnSpPr>
          <p:nvPr/>
        </p:nvCxnSpPr>
        <p:spPr>
          <a:xfrm>
            <a:off x="3012305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0CD543-760B-471D-9416-20E38DB14F40}"/>
              </a:ext>
            </a:extLst>
          </p:cNvPr>
          <p:cNvCxnSpPr>
            <a:cxnSpLocks/>
          </p:cNvCxnSpPr>
          <p:nvPr/>
        </p:nvCxnSpPr>
        <p:spPr>
          <a:xfrm>
            <a:off x="2750371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CF732A-80EC-44B9-AC61-9A628B2495F9}"/>
              </a:ext>
            </a:extLst>
          </p:cNvPr>
          <p:cNvCxnSpPr>
            <a:cxnSpLocks/>
          </p:cNvCxnSpPr>
          <p:nvPr/>
        </p:nvCxnSpPr>
        <p:spPr>
          <a:xfrm>
            <a:off x="2488437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1D090-6F8C-4AC9-9FD3-774F60A4B569}"/>
              </a:ext>
            </a:extLst>
          </p:cNvPr>
          <p:cNvCxnSpPr>
            <a:cxnSpLocks/>
          </p:cNvCxnSpPr>
          <p:nvPr/>
        </p:nvCxnSpPr>
        <p:spPr>
          <a:xfrm>
            <a:off x="2226503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D24526-4F1D-4484-B19F-7A876695E536}"/>
              </a:ext>
            </a:extLst>
          </p:cNvPr>
          <p:cNvCxnSpPr>
            <a:cxnSpLocks/>
          </p:cNvCxnSpPr>
          <p:nvPr/>
        </p:nvCxnSpPr>
        <p:spPr>
          <a:xfrm>
            <a:off x="1964569" y="2407444"/>
            <a:ext cx="0" cy="3315494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F822C-C653-4786-A092-4CAF8371F2FA}"/>
              </a:ext>
            </a:extLst>
          </p:cNvPr>
          <p:cNvCxnSpPr>
            <a:cxnSpLocks/>
          </p:cNvCxnSpPr>
          <p:nvPr/>
        </p:nvCxnSpPr>
        <p:spPr>
          <a:xfrm>
            <a:off x="1964570" y="3795712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5FD6BE-3E36-42CF-B12B-51A044972F46}"/>
              </a:ext>
            </a:extLst>
          </p:cNvPr>
          <p:cNvCxnSpPr>
            <a:cxnSpLocks/>
          </p:cNvCxnSpPr>
          <p:nvPr/>
        </p:nvCxnSpPr>
        <p:spPr>
          <a:xfrm>
            <a:off x="1964569" y="3526630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011E901-1081-421A-9D3E-909D02649E7B}"/>
              </a:ext>
            </a:extLst>
          </p:cNvPr>
          <p:cNvCxnSpPr>
            <a:cxnSpLocks/>
          </p:cNvCxnSpPr>
          <p:nvPr/>
        </p:nvCxnSpPr>
        <p:spPr>
          <a:xfrm>
            <a:off x="1964568" y="3257548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96526C-4AA3-46B1-8B08-7FFC8DECA1F5}"/>
              </a:ext>
            </a:extLst>
          </p:cNvPr>
          <p:cNvCxnSpPr>
            <a:cxnSpLocks/>
          </p:cNvCxnSpPr>
          <p:nvPr/>
        </p:nvCxnSpPr>
        <p:spPr>
          <a:xfrm>
            <a:off x="1964567" y="2988466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EE038C-2C73-450B-B50B-4FE1650B9D26}"/>
              </a:ext>
            </a:extLst>
          </p:cNvPr>
          <p:cNvCxnSpPr>
            <a:cxnSpLocks/>
          </p:cNvCxnSpPr>
          <p:nvPr/>
        </p:nvCxnSpPr>
        <p:spPr>
          <a:xfrm>
            <a:off x="1964566" y="2719384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B21765-50DA-4073-BC93-3B5B95EE314E}"/>
              </a:ext>
            </a:extLst>
          </p:cNvPr>
          <p:cNvCxnSpPr>
            <a:cxnSpLocks/>
          </p:cNvCxnSpPr>
          <p:nvPr/>
        </p:nvCxnSpPr>
        <p:spPr>
          <a:xfrm>
            <a:off x="1964565" y="2450302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CC3B13-EC0A-45E9-8D99-9D156CD2690A}"/>
              </a:ext>
            </a:extLst>
          </p:cNvPr>
          <p:cNvCxnSpPr>
            <a:cxnSpLocks/>
          </p:cNvCxnSpPr>
          <p:nvPr/>
        </p:nvCxnSpPr>
        <p:spPr>
          <a:xfrm>
            <a:off x="1964564" y="4367208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D15B90-BDC2-4958-9F25-CD956908DA39}"/>
              </a:ext>
            </a:extLst>
          </p:cNvPr>
          <p:cNvCxnSpPr>
            <a:cxnSpLocks/>
          </p:cNvCxnSpPr>
          <p:nvPr/>
        </p:nvCxnSpPr>
        <p:spPr>
          <a:xfrm>
            <a:off x="1964564" y="4626764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53FBBBF-1817-4F22-AABA-999CF2A67330}"/>
              </a:ext>
            </a:extLst>
          </p:cNvPr>
          <p:cNvCxnSpPr>
            <a:cxnSpLocks/>
          </p:cNvCxnSpPr>
          <p:nvPr/>
        </p:nvCxnSpPr>
        <p:spPr>
          <a:xfrm>
            <a:off x="1964564" y="4886320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B51ECD-3D41-4FD2-8048-98D2F41363D9}"/>
              </a:ext>
            </a:extLst>
          </p:cNvPr>
          <p:cNvCxnSpPr>
            <a:cxnSpLocks/>
          </p:cNvCxnSpPr>
          <p:nvPr/>
        </p:nvCxnSpPr>
        <p:spPr>
          <a:xfrm>
            <a:off x="1964564" y="5145876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88838A-F61B-4DE0-A2BC-11EDD56EDC19}"/>
              </a:ext>
            </a:extLst>
          </p:cNvPr>
          <p:cNvCxnSpPr>
            <a:cxnSpLocks/>
          </p:cNvCxnSpPr>
          <p:nvPr/>
        </p:nvCxnSpPr>
        <p:spPr>
          <a:xfrm>
            <a:off x="1964564" y="5405432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5708CF2-9B28-47B8-95BF-C8756342B179}"/>
              </a:ext>
            </a:extLst>
          </p:cNvPr>
          <p:cNvCxnSpPr>
            <a:cxnSpLocks/>
          </p:cNvCxnSpPr>
          <p:nvPr/>
        </p:nvCxnSpPr>
        <p:spPr>
          <a:xfrm>
            <a:off x="1964564" y="5664988"/>
            <a:ext cx="3493277" cy="0"/>
          </a:xfrm>
          <a:prstGeom prst="line">
            <a:avLst/>
          </a:prstGeom>
          <a:ln w="952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1374EEE-1045-47F5-AB0D-891AFBDAD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94058"/>
              </p:ext>
            </p:extLst>
          </p:nvPr>
        </p:nvGraphicFramePr>
        <p:xfrm>
          <a:off x="5305068" y="3896309"/>
          <a:ext cx="453193" cy="37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91374EEE-1045-47F5-AB0D-891AFBDAD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5068" y="3896309"/>
                        <a:ext cx="453193" cy="37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A35DE4E3-DACC-4C43-A865-7B0612EE9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67094"/>
              </p:ext>
            </p:extLst>
          </p:nvPr>
        </p:nvGraphicFramePr>
        <p:xfrm>
          <a:off x="3348830" y="2035969"/>
          <a:ext cx="496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A35DE4E3-DACC-4C43-A865-7B0612EE9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830" y="2035969"/>
                        <a:ext cx="496888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0BB74DF1-AC17-451F-9130-F472B18BEC17}"/>
              </a:ext>
            </a:extLst>
          </p:cNvPr>
          <p:cNvSpPr txBox="1">
            <a:spLocks/>
          </p:cNvSpPr>
          <p:nvPr/>
        </p:nvSpPr>
        <p:spPr>
          <a:xfrm>
            <a:off x="6318233" y="2343177"/>
            <a:ext cx="3462324" cy="589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i="1" dirty="0"/>
              <a:t>X-axis</a:t>
            </a:r>
            <a:r>
              <a:rPr lang="en-CA" dirty="0"/>
              <a:t>: “Real axis”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1099D0C-1269-413E-B5CA-41CB6D88D48B}"/>
              </a:ext>
            </a:extLst>
          </p:cNvPr>
          <p:cNvSpPr txBox="1">
            <a:spLocks/>
          </p:cNvSpPr>
          <p:nvPr/>
        </p:nvSpPr>
        <p:spPr>
          <a:xfrm>
            <a:off x="6318234" y="3032548"/>
            <a:ext cx="3835417" cy="8607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i="1" dirty="0"/>
              <a:t>Y-axis</a:t>
            </a:r>
            <a:r>
              <a:rPr lang="en-CA" dirty="0"/>
              <a:t>: “Imaginary axis”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615045-C9E2-495E-9D60-E95B51D761E5}"/>
              </a:ext>
            </a:extLst>
          </p:cNvPr>
          <p:cNvSpPr/>
          <p:nvPr/>
        </p:nvSpPr>
        <p:spPr>
          <a:xfrm>
            <a:off x="4617696" y="319315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821B0A4-F437-4E5F-8745-DF69AF403E0D}"/>
              </a:ext>
            </a:extLst>
          </p:cNvPr>
          <p:cNvSpPr/>
          <p:nvPr/>
        </p:nvSpPr>
        <p:spPr>
          <a:xfrm>
            <a:off x="2954246" y="507331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45955C9A-BFB7-4BFF-A199-6236E7BAC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28591"/>
              </p:ext>
            </p:extLst>
          </p:nvPr>
        </p:nvGraphicFramePr>
        <p:xfrm>
          <a:off x="4450592" y="2774081"/>
          <a:ext cx="542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45955C9A-BFB7-4BFF-A199-6236E7BAC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0592" y="2774081"/>
                        <a:ext cx="5429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5035DC92-2EAE-40C0-B451-50EA43D83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61240"/>
              </p:ext>
            </p:extLst>
          </p:nvPr>
        </p:nvGraphicFramePr>
        <p:xfrm>
          <a:off x="4806612" y="2795176"/>
          <a:ext cx="1178030" cy="5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253800" progId="Equation.DSMT4">
                  <p:embed/>
                </p:oleObj>
              </mc:Choice>
              <mc:Fallback>
                <p:oleObj name="Equation" r:id="rId10" imgW="495000" imgH="2538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5035DC92-2EAE-40C0-B451-50EA43D83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6612" y="2795176"/>
                        <a:ext cx="1178030" cy="56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64902223-1E80-460F-BFEC-79736D2EC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05780"/>
              </p:ext>
            </p:extLst>
          </p:nvPr>
        </p:nvGraphicFramePr>
        <p:xfrm>
          <a:off x="2770238" y="5261172"/>
          <a:ext cx="542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64902223-1E80-460F-BFEC-79736D2EC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70238" y="5261172"/>
                        <a:ext cx="5429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5D5087A3-D288-4EFD-8EA1-DB5C129C1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86110"/>
              </p:ext>
            </p:extLst>
          </p:nvPr>
        </p:nvGraphicFramePr>
        <p:xfrm>
          <a:off x="1503421" y="5215689"/>
          <a:ext cx="13890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253800" progId="Equation.DSMT4">
                  <p:embed/>
                </p:oleObj>
              </mc:Choice>
              <mc:Fallback>
                <p:oleObj name="Equation" r:id="rId14" imgW="583920" imgH="25380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5D5087A3-D288-4EFD-8EA1-DB5C129C15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3421" y="5215689"/>
                        <a:ext cx="1389062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FEE492-1810-4E42-98E1-6818219A3B89}"/>
              </a:ext>
            </a:extLst>
          </p:cNvPr>
          <p:cNvCxnSpPr>
            <a:cxnSpLocks/>
          </p:cNvCxnSpPr>
          <p:nvPr/>
        </p:nvCxnSpPr>
        <p:spPr>
          <a:xfrm>
            <a:off x="3586191" y="4065191"/>
            <a:ext cx="1102501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F5ABA81-5972-4FA9-A0C5-3D4665C0303B}"/>
              </a:ext>
            </a:extLst>
          </p:cNvPr>
          <p:cNvCxnSpPr>
            <a:cxnSpLocks/>
          </p:cNvCxnSpPr>
          <p:nvPr/>
        </p:nvCxnSpPr>
        <p:spPr>
          <a:xfrm flipV="1">
            <a:off x="4689696" y="3295589"/>
            <a:ext cx="0" cy="772084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EBFEFC-F5AD-4CD5-9D89-3BA924139CAC}"/>
              </a:ext>
            </a:extLst>
          </p:cNvPr>
          <p:cNvCxnSpPr>
            <a:cxnSpLocks/>
          </p:cNvCxnSpPr>
          <p:nvPr/>
        </p:nvCxnSpPr>
        <p:spPr>
          <a:xfrm flipH="1">
            <a:off x="3010598" y="5145876"/>
            <a:ext cx="560737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1FCA55E-8AC6-4D26-BC55-5CDF4EFBB136}"/>
              </a:ext>
            </a:extLst>
          </p:cNvPr>
          <p:cNvCxnSpPr>
            <a:cxnSpLocks/>
          </p:cNvCxnSpPr>
          <p:nvPr/>
        </p:nvCxnSpPr>
        <p:spPr>
          <a:xfrm flipH="1">
            <a:off x="3571335" y="4076140"/>
            <a:ext cx="1005" cy="1080073"/>
          </a:xfrm>
          <a:prstGeom prst="line">
            <a:avLst/>
          </a:prstGeom>
          <a:ln w="41275">
            <a:solidFill>
              <a:srgbClr val="FF0000"/>
            </a:solidFill>
            <a:prstDash val="sys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120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CEC3B-0799-47CA-9C13-427D5844CF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9549" y="19051"/>
                <a:ext cx="11725275" cy="838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Forms of Complex Numbers: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𝑖𝑟𝑠𝑖𝑛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FCEC3B-0799-47CA-9C13-427D5844C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9549" y="19051"/>
                <a:ext cx="11725275" cy="838200"/>
              </a:xfrm>
              <a:blipFill>
                <a:blip r:embed="rId4"/>
                <a:stretch>
                  <a:fillRect l="-78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07C85-B1E7-480C-9045-60FDE5DB021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1449" y="857250"/>
                <a:ext cx="11496675" cy="1000125"/>
              </a:xfrm>
            </p:spPr>
            <p:txBody>
              <a:bodyPr/>
              <a:lstStyle/>
              <a:p>
                <a:r>
                  <a:rPr lang="en-US" dirty="0"/>
                  <a:t>A complex number is a value that contains both a real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 and an imaginary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07C85-B1E7-480C-9045-60FDE5DB0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1449" y="857250"/>
                <a:ext cx="11496675" cy="1000125"/>
              </a:xfrm>
              <a:blipFill>
                <a:blip r:embed="rId5"/>
                <a:stretch>
                  <a:fillRect l="-212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BDAB700-0164-0CE8-B5FB-AADB41E93C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24" y="1695450"/>
                <a:ext cx="11496675" cy="100012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standard form, a complex number is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Easier to add or subtract complex numbers in standard form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BDAB700-0164-0CE8-B5FB-AADB41E93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4" y="1695450"/>
                <a:ext cx="11496675" cy="1000125"/>
              </a:xfrm>
              <a:prstGeom prst="rect">
                <a:avLst/>
              </a:prstGeom>
              <a:blipFill>
                <a:blip r:embed="rId6"/>
                <a:stretch>
                  <a:fillRect l="-265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8A5BF7E-0906-44A2-18E8-791647C5BD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549" y="3143250"/>
                <a:ext cx="11496675" cy="1000125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polar form, a complex number is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𝑖𝑟𝑠𝑖𝑛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/>
                  <a:t> [argand, length]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 [modulus, angle] 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8A5BF7E-0906-44A2-18E8-791647C5B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" y="3143250"/>
                <a:ext cx="11496675" cy="1000125"/>
              </a:xfrm>
              <a:prstGeom prst="rect">
                <a:avLst/>
              </a:prstGeom>
              <a:blipFill>
                <a:blip r:embed="rId7"/>
                <a:stretch>
                  <a:fillRect l="-212" t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703491E-E88F-DD05-F034-48F3345B2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549" y="4505325"/>
                <a:ext cx="11496675" cy="200977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Euler form or exponential form,  a complex number is written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Euler’s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Easier to multiply or divide complex numbers</a:t>
                </a:r>
              </a:p>
              <a:p>
                <a:pPr lvl="1"/>
                <a:r>
                  <a:rPr lang="en-US" dirty="0"/>
                  <a:t>Most math problems are easier to solve in exponential form!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703491E-E88F-DD05-F034-48F3345B2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" y="4505325"/>
                <a:ext cx="11496675" cy="2009775"/>
              </a:xfrm>
              <a:prstGeom prst="rect">
                <a:avLst/>
              </a:prstGeom>
              <a:blipFill>
                <a:blip r:embed="rId8"/>
                <a:stretch>
                  <a:fillRect l="-212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9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AE8D3-5068-4ECB-8BCF-DC774BCD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4000" y="1059909"/>
            <a:ext cx="9144000" cy="45947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DF096D-1892-4E2A-AAD1-09C679966362}"/>
              </a:ext>
            </a:extLst>
          </p:cNvPr>
          <p:cNvSpPr/>
          <p:nvPr/>
        </p:nvSpPr>
        <p:spPr>
          <a:xfrm>
            <a:off x="7518401" y="3693459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4A71DD-B43B-46F3-AA5B-0FD2CACBE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83028"/>
              </p:ext>
            </p:extLst>
          </p:nvPr>
        </p:nvGraphicFramePr>
        <p:xfrm>
          <a:off x="7617012" y="3660308"/>
          <a:ext cx="596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4A71DD-B43B-46F3-AA5B-0FD2CACBE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7012" y="3660308"/>
                        <a:ext cx="596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A0999B44-FE9A-4603-A6A5-B49C5932F4AC}"/>
              </a:ext>
            </a:extLst>
          </p:cNvPr>
          <p:cNvSpPr/>
          <p:nvPr/>
        </p:nvSpPr>
        <p:spPr>
          <a:xfrm>
            <a:off x="4993342" y="4694518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23400FE-8F67-4600-9E0D-103DB6493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9745"/>
              </p:ext>
            </p:extLst>
          </p:nvPr>
        </p:nvGraphicFramePr>
        <p:xfrm>
          <a:off x="4972050" y="4822825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23400FE-8F67-4600-9E0D-103DB6493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2050" y="4822825"/>
                        <a:ext cx="622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B10B2C89-5101-4F40-B523-7C6B6BB0F132}"/>
              </a:ext>
            </a:extLst>
          </p:cNvPr>
          <p:cNvSpPr/>
          <p:nvPr/>
        </p:nvSpPr>
        <p:spPr>
          <a:xfrm>
            <a:off x="3290048" y="2005105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AA340EB-3104-4C03-A3C8-08C6D7072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10946"/>
              </p:ext>
            </p:extLst>
          </p:nvPr>
        </p:nvGraphicFramePr>
        <p:xfrm>
          <a:off x="2655794" y="1757549"/>
          <a:ext cx="787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177480" progId="Equation.DSMT4">
                  <p:embed/>
                </p:oleObj>
              </mc:Choice>
              <mc:Fallback>
                <p:oleObj name="Equation" r:id="rId9" imgW="7873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AA340EB-3104-4C03-A3C8-08C6D7072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55794" y="1757549"/>
                        <a:ext cx="787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7612184-0331-4E48-B8AC-764D9754E1FA}"/>
              </a:ext>
            </a:extLst>
          </p:cNvPr>
          <p:cNvSpPr/>
          <p:nvPr/>
        </p:nvSpPr>
        <p:spPr>
          <a:xfrm>
            <a:off x="3053978" y="4081929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838A917-0EDB-4891-A439-4021D9431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010226"/>
              </p:ext>
            </p:extLst>
          </p:nvPr>
        </p:nvGraphicFramePr>
        <p:xfrm>
          <a:off x="2176650" y="4186611"/>
          <a:ext cx="927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177480" progId="Equation.DSMT4">
                  <p:embed/>
                </p:oleObj>
              </mc:Choice>
              <mc:Fallback>
                <p:oleObj name="Equation" r:id="rId11" imgW="9270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38A917-0EDB-4891-A439-4021D9431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6650" y="4186611"/>
                        <a:ext cx="927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63BF10A-0503-49E8-8C1C-B62F8A646408}"/>
              </a:ext>
            </a:extLst>
          </p:cNvPr>
          <p:cNvSpPr txBox="1"/>
          <p:nvPr/>
        </p:nvSpPr>
        <p:spPr>
          <a:xfrm rot="16384778">
            <a:off x="1972235" y="2940425"/>
            <a:ext cx="2103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Land of Natural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33509-F646-4784-A776-F238D90C6DED}"/>
              </a:ext>
            </a:extLst>
          </p:cNvPr>
          <p:cNvSpPr txBox="1"/>
          <p:nvPr/>
        </p:nvSpPr>
        <p:spPr>
          <a:xfrm rot="21417180">
            <a:off x="5907741" y="1192308"/>
            <a:ext cx="1168401" cy="430887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100" dirty="0"/>
              <a:t>Islands of Irrationality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23E42-130A-4651-876D-A0C7F5F57556}"/>
              </a:ext>
            </a:extLst>
          </p:cNvPr>
          <p:cNvSpPr txBox="1"/>
          <p:nvPr/>
        </p:nvSpPr>
        <p:spPr>
          <a:xfrm rot="423228">
            <a:off x="1904373" y="3678385"/>
            <a:ext cx="1178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Mountains of Integers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F757C-994A-4A55-AB95-E87AE1975EA0}"/>
              </a:ext>
            </a:extLst>
          </p:cNvPr>
          <p:cNvSpPr/>
          <p:nvPr/>
        </p:nvSpPr>
        <p:spPr>
          <a:xfrm>
            <a:off x="5501342" y="3439459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9DC7D20-D111-4860-80AA-D9588BCBB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96332"/>
              </p:ext>
            </p:extLst>
          </p:nvPr>
        </p:nvGraphicFramePr>
        <p:xfrm>
          <a:off x="4907337" y="3280522"/>
          <a:ext cx="1181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80800" imgH="203040" progId="Equation.DSMT4">
                  <p:embed/>
                </p:oleObj>
              </mc:Choice>
              <mc:Fallback>
                <p:oleObj name="Equation" r:id="rId13" imgW="118080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9DC7D20-D111-4860-80AA-D9588BCBB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07337" y="3280522"/>
                        <a:ext cx="1181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7E9D73C-B2CC-4431-8685-C6D918B7776C}"/>
              </a:ext>
            </a:extLst>
          </p:cNvPr>
          <p:cNvSpPr/>
          <p:nvPr/>
        </p:nvSpPr>
        <p:spPr>
          <a:xfrm>
            <a:off x="8136966" y="2291976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B0D8199-AFDD-4410-8825-CB0F4639C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65777"/>
              </p:ext>
            </p:extLst>
          </p:nvPr>
        </p:nvGraphicFramePr>
        <p:xfrm>
          <a:off x="8025653" y="2384519"/>
          <a:ext cx="838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203040" progId="Equation.DSMT4">
                  <p:embed/>
                </p:oleObj>
              </mc:Choice>
              <mc:Fallback>
                <p:oleObj name="Equation" r:id="rId15" imgW="8380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B0D8199-AFDD-4410-8825-CB0F4639C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25653" y="2384519"/>
                        <a:ext cx="838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51853F-E102-44CE-BEEA-33439DF375DF}"/>
              </a:ext>
            </a:extLst>
          </p:cNvPr>
          <p:cNvSpPr txBox="1"/>
          <p:nvPr/>
        </p:nvSpPr>
        <p:spPr>
          <a:xfrm>
            <a:off x="8564281" y="4153648"/>
            <a:ext cx="1168401" cy="430887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100" dirty="0"/>
              <a:t>Sea of </a:t>
            </a:r>
            <a:br>
              <a:rPr lang="en-CA" sz="1100" dirty="0"/>
            </a:br>
            <a:r>
              <a:rPr lang="en-CA" sz="1100" dirty="0"/>
              <a:t>Delusions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DEE2A8-8CC7-4FFA-8FF9-35E996CF29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7640" y="3884708"/>
            <a:ext cx="927073" cy="109976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336FEC8-954C-42D7-B5D7-2C4C8B42F7DB}"/>
              </a:ext>
            </a:extLst>
          </p:cNvPr>
          <p:cNvSpPr/>
          <p:nvPr/>
        </p:nvSpPr>
        <p:spPr>
          <a:xfrm>
            <a:off x="4996330" y="2043952"/>
            <a:ext cx="53789" cy="7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08C5485-EB01-440A-AE02-92E651054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94869"/>
              </p:ext>
            </p:extLst>
          </p:nvPr>
        </p:nvGraphicFramePr>
        <p:xfrm>
          <a:off x="4842529" y="2130798"/>
          <a:ext cx="647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640" imgH="203040" progId="Equation.DSMT4">
                  <p:embed/>
                </p:oleObj>
              </mc:Choice>
              <mc:Fallback>
                <p:oleObj name="Equation" r:id="rId18" imgW="64764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08C5485-EB01-440A-AE02-92E651054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42529" y="2130798"/>
                        <a:ext cx="647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1463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33BD-A180-A5AF-E927-9FD329DD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A7CF-C753-C111-93A2-0A070F5A75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Amc</a:t>
            </a:r>
            <a:r>
              <a:rPr lang="en-US" dirty="0"/>
              <a:t>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8AC42-FDE5-3037-94C2-D83017BF4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91" y="117374"/>
            <a:ext cx="10688542" cy="1457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62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6847-003F-DC85-FDAC-BC8273F0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2" y="5696"/>
            <a:ext cx="9956800" cy="603903"/>
          </a:xfrm>
        </p:spPr>
        <p:txBody>
          <a:bodyPr/>
          <a:lstStyle/>
          <a:p>
            <a:r>
              <a:rPr lang="en-US" dirty="0"/>
              <a:t>Common Properties of Imaginary Numbers: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FC491-EA68-758B-E99E-6B7491DDB7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25503" y="767249"/>
                <a:ext cx="9956800" cy="603903"/>
              </a:xfrm>
            </p:spPr>
            <p:txBody>
              <a:bodyPr/>
              <a:lstStyle/>
              <a:p>
                <a:r>
                  <a:rPr lang="en-US" dirty="0"/>
                  <a:t>When we </a:t>
                </a:r>
                <a:r>
                  <a:rPr lang="en-US" b="1" i="1" dirty="0"/>
                  <a:t>square</a:t>
                </a:r>
                <a:r>
                  <a:rPr lang="en-US" dirty="0"/>
                  <a:t> the imaginary value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 it becomes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FC491-EA68-758B-E99E-6B7491DDB7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25503" y="767249"/>
                <a:ext cx="9956800" cy="603903"/>
              </a:xfrm>
              <a:blipFill>
                <a:blip r:embed="rId4"/>
                <a:stretch>
                  <a:fillRect l="-306" t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9557AC-6FBC-0AB0-48AA-59454AEB7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42830"/>
              </p:ext>
            </p:extLst>
          </p:nvPr>
        </p:nvGraphicFramePr>
        <p:xfrm>
          <a:off x="8962556" y="715311"/>
          <a:ext cx="1397652" cy="61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03040" progId="Equation.DSMT4">
                  <p:embed/>
                </p:oleObj>
              </mc:Choice>
              <mc:Fallback>
                <p:oleObj name="Equation" r:id="rId5" imgW="4572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D9557AC-6FBC-0AB0-48AA-59454AEB73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2556" y="715311"/>
                        <a:ext cx="1397652" cy="61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BF0CE8A-6ABA-A3C1-C338-0141D2492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792" y="1283102"/>
                <a:ext cx="9956800" cy="60390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When we </a:t>
                </a:r>
                <a:r>
                  <a:rPr lang="en-US" b="1" i="1" dirty="0"/>
                  <a:t>cube</a:t>
                </a:r>
                <a:r>
                  <a:rPr lang="en-US" dirty="0"/>
                  <a:t> the imaginary value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 it becomes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BF0CE8A-6ABA-A3C1-C338-0141D2492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2" y="1283102"/>
                <a:ext cx="9956800" cy="603903"/>
              </a:xfrm>
              <a:prstGeom prst="rect">
                <a:avLst/>
              </a:prstGeom>
              <a:blipFill>
                <a:blip r:embed="rId7"/>
                <a:stretch>
                  <a:fillRect l="-245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5DCCCD-EDA3-FA42-8FC7-EC77BFE71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07864"/>
              </p:ext>
            </p:extLst>
          </p:nvPr>
        </p:nvGraphicFramePr>
        <p:xfrm>
          <a:off x="8945138" y="1291746"/>
          <a:ext cx="20558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15DCCCD-EDA3-FA42-8FC7-EC77BFE717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45138" y="1291746"/>
                        <a:ext cx="20558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9BA37E-43B0-EA1B-4E10-A45FB1C49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96154"/>
              </p:ext>
            </p:extLst>
          </p:nvPr>
        </p:nvGraphicFramePr>
        <p:xfrm>
          <a:off x="8925576" y="1851144"/>
          <a:ext cx="18621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203040" progId="Equation.DSMT4">
                  <p:embed/>
                </p:oleObj>
              </mc:Choice>
              <mc:Fallback>
                <p:oleObj name="Equation" r:id="rId10" imgW="6094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09BA37E-43B0-EA1B-4E10-A45FB1C49B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25576" y="1851144"/>
                        <a:ext cx="1862137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166522-9A09-DA52-61D0-D02358467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49855"/>
              </p:ext>
            </p:extLst>
          </p:nvPr>
        </p:nvGraphicFramePr>
        <p:xfrm>
          <a:off x="8915513" y="2376875"/>
          <a:ext cx="13192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166522-9A09-DA52-61D0-D02358467B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15513" y="2376875"/>
                        <a:ext cx="1319213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75CF1E1-6083-A351-1A84-308ED4D05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791" y="1788710"/>
                <a:ext cx="8511901" cy="9643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When we take the imaginary value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 to the </a:t>
                </a:r>
                <a:r>
                  <a:rPr lang="en-US" b="1" i="1" dirty="0"/>
                  <a:t>power of 4</a:t>
                </a:r>
                <a:r>
                  <a:rPr lang="en-US" dirty="0"/>
                  <a:t>, it becomes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𝑜𝑠𝑖𝑡𝑖𝑣𝑒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75CF1E1-6083-A351-1A84-308ED4D05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" y="1788710"/>
                <a:ext cx="8511901" cy="964350"/>
              </a:xfrm>
              <a:prstGeom prst="rect">
                <a:avLst/>
              </a:prstGeom>
              <a:blipFill>
                <a:blip r:embed="rId14"/>
                <a:stretch>
                  <a:fillRect l="-286" t="-5031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70B218F-7E3C-E1EB-EF76-475FDDD77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279686"/>
              </p:ext>
            </p:extLst>
          </p:nvPr>
        </p:nvGraphicFramePr>
        <p:xfrm>
          <a:off x="3782499" y="2339032"/>
          <a:ext cx="2289619" cy="55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203040" progId="Equation.DSMT4">
                  <p:embed/>
                </p:oleObj>
              </mc:Choice>
              <mc:Fallback>
                <p:oleObj name="Equation" r:id="rId15" imgW="8380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70B218F-7E3C-E1EB-EF76-475FDDD77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82499" y="2339032"/>
                        <a:ext cx="2289619" cy="55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8F5D6DF-5C6B-20F5-EF07-4E4705D7B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9530"/>
              </p:ext>
            </p:extLst>
          </p:nvPr>
        </p:nvGraphicFramePr>
        <p:xfrm>
          <a:off x="3828695" y="2854816"/>
          <a:ext cx="2196352" cy="58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253800" progId="Equation.DSMT4">
                  <p:embed/>
                </p:oleObj>
              </mc:Choice>
              <mc:Fallback>
                <p:oleObj name="Equation" r:id="rId17" imgW="95220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8F5D6DF-5C6B-20F5-EF07-4E4705D7B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28695" y="2854816"/>
                        <a:ext cx="2196352" cy="585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08C9DB7-DAFB-0E9F-363F-1D0A13C4F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2423"/>
              </p:ext>
            </p:extLst>
          </p:nvPr>
        </p:nvGraphicFramePr>
        <p:xfrm>
          <a:off x="6071243" y="2836622"/>
          <a:ext cx="640073" cy="489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08C9DB7-DAFB-0E9F-363F-1D0A13C4F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71243" y="2836622"/>
                        <a:ext cx="640073" cy="489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84BD18A-1E44-B4D1-BAF5-B0673D498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71428"/>
              </p:ext>
            </p:extLst>
          </p:nvPr>
        </p:nvGraphicFramePr>
        <p:xfrm>
          <a:off x="1403260" y="3939247"/>
          <a:ext cx="15097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72840" imgH="279360" progId="Equation.DSMT4">
                  <p:embed/>
                </p:oleObj>
              </mc:Choice>
              <mc:Fallback>
                <p:oleObj name="Equation" r:id="rId21" imgW="67284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84BD18A-1E44-B4D1-BAF5-B0673D498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03260" y="3939247"/>
                        <a:ext cx="1509712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BA130C2-F55D-AFB2-E977-FA456E86D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41432"/>
              </p:ext>
            </p:extLst>
          </p:nvPr>
        </p:nvGraphicFramePr>
        <p:xfrm>
          <a:off x="5166652" y="3828931"/>
          <a:ext cx="25066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90360" imgH="304560" progId="Equation.DSMT4">
                  <p:embed/>
                </p:oleObj>
              </mc:Choice>
              <mc:Fallback>
                <p:oleObj name="Equation" r:id="rId23" imgW="990360" imgH="3045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BA130C2-F55D-AFB2-E977-FA456E86D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66652" y="3828931"/>
                        <a:ext cx="2506663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DB7A834-6E8A-BA70-A446-01D99D0A014F}"/>
              </a:ext>
            </a:extLst>
          </p:cNvPr>
          <p:cNvSpPr txBox="1">
            <a:spLocks/>
          </p:cNvSpPr>
          <p:nvPr/>
        </p:nvSpPr>
        <p:spPr>
          <a:xfrm>
            <a:off x="125503" y="3409651"/>
            <a:ext cx="9153525" cy="600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/>
              <a:t>Ex: Simplify and evaluate each of the following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9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4EBE-A307-7EBF-CE27-EB99CFB2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66" y="274638"/>
            <a:ext cx="9956800" cy="565334"/>
          </a:xfrm>
        </p:spPr>
        <p:txBody>
          <a:bodyPr>
            <a:normAutofit/>
          </a:bodyPr>
          <a:lstStyle/>
          <a:p>
            <a:r>
              <a:rPr lang="en-US" dirty="0"/>
              <a:t>Components of a Complex Number: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9723-6216-0127-8904-20C2EEBD20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0623" y="992124"/>
            <a:ext cx="9956800" cy="783513"/>
          </a:xfrm>
        </p:spPr>
        <p:txBody>
          <a:bodyPr/>
          <a:lstStyle/>
          <a:p>
            <a:r>
              <a:rPr lang="en-US" dirty="0"/>
              <a:t>A complex number has two components: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159C7-D20A-188C-85A3-141107837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6114"/>
              </p:ext>
            </p:extLst>
          </p:nvPr>
        </p:nvGraphicFramePr>
        <p:xfrm>
          <a:off x="7645772" y="293688"/>
          <a:ext cx="18716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159C7-D20A-188C-85A3-141107837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5772" y="293688"/>
                        <a:ext cx="1871663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27D35C-1468-2C06-43AB-8F00EE390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354932"/>
              </p:ext>
            </p:extLst>
          </p:nvPr>
        </p:nvGraphicFramePr>
        <p:xfrm>
          <a:off x="4231833" y="1470588"/>
          <a:ext cx="18700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27D35C-1468-2C06-43AB-8F00EE390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1833" y="1470588"/>
                        <a:ext cx="18700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00315A-AE07-D158-6A0C-061041F34A63}"/>
              </a:ext>
            </a:extLst>
          </p:cNvPr>
          <p:cNvSpPr txBox="1"/>
          <p:nvPr/>
        </p:nvSpPr>
        <p:spPr>
          <a:xfrm>
            <a:off x="1621908" y="2340653"/>
            <a:ext cx="4027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This is the REAL component, it is Not multiplied by the imaginary value “</a:t>
            </a:r>
            <a:r>
              <a:rPr lang="en-US" sz="2100" i="1" dirty="0" err="1">
                <a:solidFill>
                  <a:srgbClr val="FF0000"/>
                </a:solidFill>
              </a:rPr>
              <a:t>i</a:t>
            </a:r>
            <a:r>
              <a:rPr lang="en-US" sz="2100" dirty="0">
                <a:solidFill>
                  <a:srgbClr val="FF0000"/>
                </a:solidFill>
              </a:rPr>
              <a:t>"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1DE087-FA00-E43A-B905-CDB4189F9E26}"/>
              </a:ext>
            </a:extLst>
          </p:cNvPr>
          <p:cNvCxnSpPr/>
          <p:nvPr/>
        </p:nvCxnSpPr>
        <p:spPr>
          <a:xfrm flipV="1">
            <a:off x="4593265" y="1924492"/>
            <a:ext cx="467833" cy="5422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CD9DFE-979D-699E-BAEC-AD4250C3139C}"/>
              </a:ext>
            </a:extLst>
          </p:cNvPr>
          <p:cNvSpPr txBox="1"/>
          <p:nvPr/>
        </p:nvSpPr>
        <p:spPr>
          <a:xfrm>
            <a:off x="6096000" y="2340717"/>
            <a:ext cx="4491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This is the Imaginary component, it is Not multiplied by the imaginary value “</a:t>
            </a:r>
            <a:r>
              <a:rPr lang="en-US" sz="2100" i="1" dirty="0" err="1">
                <a:solidFill>
                  <a:srgbClr val="FF0000"/>
                </a:solidFill>
              </a:rPr>
              <a:t>i</a:t>
            </a:r>
            <a:r>
              <a:rPr lang="en-US" sz="2100" dirty="0">
                <a:solidFill>
                  <a:srgbClr val="FF0000"/>
                </a:solidFill>
              </a:rPr>
              <a:t>"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1317D0-6F42-3A88-FA6C-82CCACC1C53C}"/>
              </a:ext>
            </a:extLst>
          </p:cNvPr>
          <p:cNvCxnSpPr>
            <a:cxnSpLocks/>
          </p:cNvCxnSpPr>
          <p:nvPr/>
        </p:nvCxnSpPr>
        <p:spPr>
          <a:xfrm flipH="1" flipV="1">
            <a:off x="5944930" y="1931797"/>
            <a:ext cx="732317" cy="408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1A61C18-021A-D59B-E4E2-DF044DACA5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623" y="3517433"/>
                <a:ext cx="9956800" cy="5461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Suppose you are given the complex value: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=13 −19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1A61C18-021A-D59B-E4E2-DF044DAC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3" y="3517433"/>
                <a:ext cx="9956800" cy="546100"/>
              </a:xfrm>
              <a:prstGeom prst="rect">
                <a:avLst/>
              </a:prstGeom>
              <a:blipFill>
                <a:blip r:embed="rId8"/>
                <a:stretch>
                  <a:fillRect l="-306" t="-888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4E6EFEA-83CA-A9A6-085D-D4DC19AD0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823367"/>
              </p:ext>
            </p:extLst>
          </p:nvPr>
        </p:nvGraphicFramePr>
        <p:xfrm>
          <a:off x="1145732" y="3967498"/>
          <a:ext cx="2181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4E6EFEA-83CA-A9A6-085D-D4DC19AD0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5732" y="3967498"/>
                        <a:ext cx="2181225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9C8F1F-A8CC-7C4D-EEE2-6F75E8D3CDAD}"/>
              </a:ext>
            </a:extLst>
          </p:cNvPr>
          <p:cNvSpPr txBox="1"/>
          <p:nvPr/>
        </p:nvSpPr>
        <p:spPr>
          <a:xfrm>
            <a:off x="290623" y="4746961"/>
            <a:ext cx="402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The real component is 13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056F35-BE41-A2D6-FCF8-4F54BD4C6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81052"/>
              </p:ext>
            </p:extLst>
          </p:nvPr>
        </p:nvGraphicFramePr>
        <p:xfrm>
          <a:off x="5944930" y="3975354"/>
          <a:ext cx="2181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056F35-BE41-A2D6-FCF8-4F54BD4C6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4930" y="3975354"/>
                        <a:ext cx="2181225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7422231-1A21-10FB-DDAE-E3CF72C52173}"/>
              </a:ext>
            </a:extLst>
          </p:cNvPr>
          <p:cNvSpPr txBox="1"/>
          <p:nvPr/>
        </p:nvSpPr>
        <p:spPr>
          <a:xfrm>
            <a:off x="5236460" y="4743664"/>
            <a:ext cx="4673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imaginary component is 19.  Note: Only 19, not 19</a:t>
            </a:r>
            <a:r>
              <a:rPr lang="en-US" sz="2400" i="1" dirty="0">
                <a:solidFill>
                  <a:srgbClr val="FF0000"/>
                </a:solidFill>
              </a:rPr>
              <a:t>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9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4D0A90-CA22-E12A-756E-FBDD22904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81" y="250127"/>
            <a:ext cx="11555438" cy="6373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99E9-DB82-4BCF-822E-91E083E363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41929" y="258359"/>
            <a:ext cx="8713696" cy="594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300" b="1" dirty="0">
                <a:latin typeface="Blackadder ITC" panose="04020505051007020D02" pitchFamily="82" charset="0"/>
              </a:rPr>
              <a:t>MAP of the World of Complex Numbers: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23B80B-1436-4125-A994-C46CC4B2A127}"/>
              </a:ext>
            </a:extLst>
          </p:cNvPr>
          <p:cNvSpPr/>
          <p:nvPr/>
        </p:nvSpPr>
        <p:spPr>
          <a:xfrm>
            <a:off x="1989806" y="1480044"/>
            <a:ext cx="4219387" cy="414767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B7B1D-F30A-488C-A456-B73F76A0AD34}"/>
              </a:ext>
            </a:extLst>
          </p:cNvPr>
          <p:cNvSpPr txBox="1"/>
          <p:nvPr/>
        </p:nvSpPr>
        <p:spPr>
          <a:xfrm>
            <a:off x="2489201" y="1928207"/>
            <a:ext cx="33528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300" b="1" dirty="0">
                <a:latin typeface="Abadi" panose="020B0604020104020204" pitchFamily="34" charset="0"/>
              </a:rPr>
              <a:t>REAL Component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994DD2-975E-4BB1-B1E4-10A1E1353F4F}"/>
              </a:ext>
            </a:extLst>
          </p:cNvPr>
          <p:cNvCxnSpPr>
            <a:cxnSpLocks/>
          </p:cNvCxnSpPr>
          <p:nvPr/>
        </p:nvCxnSpPr>
        <p:spPr>
          <a:xfrm flipH="1">
            <a:off x="3508190" y="2474259"/>
            <a:ext cx="657412" cy="412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CA9489-963E-421B-A991-67D5D713190B}"/>
              </a:ext>
            </a:extLst>
          </p:cNvPr>
          <p:cNvCxnSpPr>
            <a:cxnSpLocks/>
          </p:cNvCxnSpPr>
          <p:nvPr/>
        </p:nvCxnSpPr>
        <p:spPr>
          <a:xfrm>
            <a:off x="4329955" y="2471268"/>
            <a:ext cx="564777" cy="451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AA4A4C-F255-4DDC-AB64-DBC2A56596DC}"/>
              </a:ext>
            </a:extLst>
          </p:cNvPr>
          <p:cNvSpPr txBox="1"/>
          <p:nvPr/>
        </p:nvSpPr>
        <p:spPr>
          <a:xfrm>
            <a:off x="2407386" y="2862313"/>
            <a:ext cx="121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Rational </a:t>
            </a:r>
            <a:br>
              <a:rPr lang="en-CA" dirty="0"/>
            </a:br>
            <a:r>
              <a:rPr lang="en-CA" dirty="0"/>
              <a:t>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1726D-EA74-4553-81CC-867E3C583D00}"/>
              </a:ext>
            </a:extLst>
          </p:cNvPr>
          <p:cNvSpPr txBox="1"/>
          <p:nvPr/>
        </p:nvSpPr>
        <p:spPr>
          <a:xfrm>
            <a:off x="4359833" y="2838817"/>
            <a:ext cx="129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Irrational </a:t>
            </a:r>
            <a:br>
              <a:rPr lang="en-CA" dirty="0"/>
            </a:br>
            <a:r>
              <a:rPr lang="en-CA" dirty="0"/>
              <a:t>Numbers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023910-179F-486F-AFD3-86AC2BC6192D}"/>
              </a:ext>
            </a:extLst>
          </p:cNvPr>
          <p:cNvSpPr txBox="1"/>
          <p:nvPr/>
        </p:nvSpPr>
        <p:spPr>
          <a:xfrm>
            <a:off x="2384613" y="3573922"/>
            <a:ext cx="121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Fractions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F5AC17-499E-4593-85B1-E319AFCB8603}"/>
              </a:ext>
            </a:extLst>
          </p:cNvPr>
          <p:cNvSpPr txBox="1"/>
          <p:nvPr/>
        </p:nvSpPr>
        <p:spPr>
          <a:xfrm>
            <a:off x="2381627" y="3923544"/>
            <a:ext cx="121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Integers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76E29-358E-474B-A219-D5E323EA22EC}"/>
              </a:ext>
            </a:extLst>
          </p:cNvPr>
          <p:cNvSpPr txBox="1"/>
          <p:nvPr/>
        </p:nvSpPr>
        <p:spPr>
          <a:xfrm>
            <a:off x="2378641" y="4273166"/>
            <a:ext cx="121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Whole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79502-5C9C-45FC-B21C-ABD9BFDE398D}"/>
              </a:ext>
            </a:extLst>
          </p:cNvPr>
          <p:cNvSpPr txBox="1"/>
          <p:nvPr/>
        </p:nvSpPr>
        <p:spPr>
          <a:xfrm>
            <a:off x="2375655" y="4622788"/>
            <a:ext cx="121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Natural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A66DA-9923-4AD8-9F20-455E435A6626}"/>
              </a:ext>
            </a:extLst>
          </p:cNvPr>
          <p:cNvSpPr txBox="1"/>
          <p:nvPr/>
        </p:nvSpPr>
        <p:spPr>
          <a:xfrm>
            <a:off x="4055043" y="3499207"/>
            <a:ext cx="198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Mixed Radicals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B331E0-478A-4BBE-A5B3-8AA913170EA7}"/>
              </a:ext>
            </a:extLst>
          </p:cNvPr>
          <p:cNvSpPr/>
          <p:nvPr/>
        </p:nvSpPr>
        <p:spPr>
          <a:xfrm>
            <a:off x="6726520" y="1772028"/>
            <a:ext cx="2889624" cy="414767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478A13-D26D-4178-9621-7F9930396CAC}"/>
              </a:ext>
            </a:extLst>
          </p:cNvPr>
          <p:cNvSpPr txBox="1"/>
          <p:nvPr/>
        </p:nvSpPr>
        <p:spPr>
          <a:xfrm>
            <a:off x="6264117" y="1957292"/>
            <a:ext cx="50038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900" dirty="0">
                <a:latin typeface="Cooper Black" panose="0208090404030B020404" pitchFamily="18" charset="0"/>
              </a:rPr>
              <a:t>Imaginary Component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ED5B49-DE18-4185-AF90-35448BACAFB3}"/>
              </a:ext>
            </a:extLst>
          </p:cNvPr>
          <p:cNvSpPr txBox="1"/>
          <p:nvPr/>
        </p:nvSpPr>
        <p:spPr>
          <a:xfrm>
            <a:off x="7577044" y="2495901"/>
            <a:ext cx="204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Square Roots of Negative values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0A9A8A-D29C-47A8-9AE1-43D1A0893A91}"/>
              </a:ext>
            </a:extLst>
          </p:cNvPr>
          <p:cNvSpPr/>
          <p:nvPr/>
        </p:nvSpPr>
        <p:spPr>
          <a:xfrm>
            <a:off x="977154" y="1840758"/>
            <a:ext cx="10290764" cy="38010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E58124-A5C1-4F41-9CB7-B7DC1CC78C28}"/>
              </a:ext>
            </a:extLst>
          </p:cNvPr>
          <p:cNvSpPr txBox="1"/>
          <p:nvPr/>
        </p:nvSpPr>
        <p:spPr>
          <a:xfrm>
            <a:off x="4029635" y="1294946"/>
            <a:ext cx="5003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b="1" dirty="0">
                <a:latin typeface="Algerian" panose="04020705040A02060702" pitchFamily="82" charset="0"/>
              </a:rPr>
              <a:t>COMPLEX Numbers: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2C594A-4C6A-64F9-FB7E-8B43BA5423BC}"/>
                  </a:ext>
                </a:extLst>
              </p:cNvPr>
              <p:cNvSpPr txBox="1"/>
              <p:nvPr/>
            </p:nvSpPr>
            <p:spPr>
              <a:xfrm>
                <a:off x="4064008" y="3821936"/>
                <a:ext cx="198119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3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2C594A-4C6A-64F9-FB7E-8B43BA542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8" y="3821936"/>
                <a:ext cx="198119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7E046C-C870-3503-FF0D-F63A045A0480}"/>
              </a:ext>
            </a:extLst>
          </p:cNvPr>
          <p:cNvSpPr txBox="1"/>
          <p:nvPr/>
        </p:nvSpPr>
        <p:spPr>
          <a:xfrm>
            <a:off x="7648761" y="3132397"/>
            <a:ext cx="204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imaginary component will always be multiplied by ‘</a:t>
            </a:r>
            <a:r>
              <a:rPr lang="en-CA" i="1" dirty="0" err="1"/>
              <a:t>i</a:t>
            </a:r>
            <a:r>
              <a:rPr lang="en-CA" dirty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6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  <p:bldP spid="20" grpId="0"/>
      <p:bldP spid="21" grpId="0"/>
      <p:bldP spid="22" grpId="0"/>
      <p:bldP spid="23" grpId="0"/>
      <p:bldP spid="25" grpId="0"/>
      <p:bldP spid="26" grpId="0" animBg="1"/>
      <p:bldP spid="27" grpId="0"/>
      <p:bldP spid="28" grpId="0"/>
      <p:bldP spid="29" grpId="0" animBg="1"/>
      <p:bldP spid="30" grpId="0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73-236A-AC19-04EC-0C6DF4DA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9956800" cy="563562"/>
          </a:xfrm>
        </p:spPr>
        <p:txBody>
          <a:bodyPr/>
          <a:lstStyle/>
          <a:p>
            <a:r>
              <a:rPr lang="en-US" dirty="0"/>
              <a:t>Taking the Square Root of an Imaginary Number: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ABB64-5744-320C-B16A-EEF7A78EE6B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34512" y="564249"/>
                <a:ext cx="11864066" cy="1466850"/>
              </a:xfrm>
            </p:spPr>
            <p:txBody>
              <a:bodyPr/>
              <a:lstStyle/>
              <a:p>
                <a:r>
                  <a:rPr lang="en-US" dirty="0"/>
                  <a:t>The square root of an imaginary number is in the form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To find “a” and “b”, we would square both sides and create a system of equations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ABB64-5744-320C-B16A-EEF7A78EE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34512" y="564249"/>
                <a:ext cx="11864066" cy="1466850"/>
              </a:xfrm>
              <a:blipFill>
                <a:blip r:embed="rId4"/>
                <a:stretch>
                  <a:fillRect l="-20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BDA434-35EC-E193-A1D3-F6FA2FBCE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9661"/>
              </p:ext>
            </p:extLst>
          </p:nvPr>
        </p:nvGraphicFramePr>
        <p:xfrm>
          <a:off x="497256" y="1434398"/>
          <a:ext cx="20939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BDA434-35EC-E193-A1D3-F6FA2FBCE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256" y="1434398"/>
                        <a:ext cx="2093913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51B317-5885-9E8D-E236-A9B6065A2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150758"/>
              </p:ext>
            </p:extLst>
          </p:nvPr>
        </p:nvGraphicFramePr>
        <p:xfrm>
          <a:off x="83484" y="2079900"/>
          <a:ext cx="2635904" cy="86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342720" progId="Equation.DSMT4">
                  <p:embed/>
                </p:oleObj>
              </mc:Choice>
              <mc:Fallback>
                <p:oleObj name="Equation" r:id="rId7" imgW="104112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551B317-5885-9E8D-E236-A9B6065A2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484" y="2079900"/>
                        <a:ext cx="2635904" cy="868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20A6482-FA44-E762-A0E9-403B4CC04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30195"/>
              </p:ext>
            </p:extLst>
          </p:nvPr>
        </p:nvGraphicFramePr>
        <p:xfrm>
          <a:off x="728478" y="2775989"/>
          <a:ext cx="27352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03040" progId="Equation.DSMT4">
                  <p:embed/>
                </p:oleObj>
              </mc:Choice>
              <mc:Fallback>
                <p:oleObj name="Equation" r:id="rId9" imgW="10792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20A6482-FA44-E762-A0E9-403B4CC04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8478" y="2775989"/>
                        <a:ext cx="2735262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90D7E89-D041-E5FB-A91E-0FC66C964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00432"/>
              </p:ext>
            </p:extLst>
          </p:nvPr>
        </p:nvGraphicFramePr>
        <p:xfrm>
          <a:off x="4444525" y="2008052"/>
          <a:ext cx="17049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03040" progId="Equation.DSMT4">
                  <p:embed/>
                </p:oleObj>
              </mc:Choice>
              <mc:Fallback>
                <p:oleObj name="Equation" r:id="rId11" imgW="6728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90D7E89-D041-E5FB-A91E-0FC66C964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4525" y="2008052"/>
                        <a:ext cx="1704975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0C551A-77A1-2708-1490-0D8A61305E20}"/>
              </a:ext>
            </a:extLst>
          </p:cNvPr>
          <p:cNvSpPr txBox="1"/>
          <p:nvPr/>
        </p:nvSpPr>
        <p:spPr>
          <a:xfrm>
            <a:off x="3756857" y="1601308"/>
            <a:ext cx="3753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Real Component: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3B92658-9109-984A-E040-289237DC6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23784"/>
              </p:ext>
            </p:extLst>
          </p:nvPr>
        </p:nvGraphicFramePr>
        <p:xfrm>
          <a:off x="9123634" y="1906679"/>
          <a:ext cx="12223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3B92658-9109-984A-E040-289237DC6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23634" y="1906679"/>
                        <a:ext cx="122237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689D57-E8E5-A072-D08F-5205DA5F16C6}"/>
              </a:ext>
            </a:extLst>
          </p:cNvPr>
          <p:cNvSpPr txBox="1"/>
          <p:nvPr/>
        </p:nvSpPr>
        <p:spPr>
          <a:xfrm>
            <a:off x="7858125" y="1577165"/>
            <a:ext cx="3753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Imaginary Component: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0AD25-E9A9-6D0E-0625-A14D82168F88}"/>
              </a:ext>
            </a:extLst>
          </p:cNvPr>
          <p:cNvSpPr txBox="1"/>
          <p:nvPr/>
        </p:nvSpPr>
        <p:spPr>
          <a:xfrm>
            <a:off x="134512" y="3335468"/>
            <a:ext cx="3481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So now we have a system of equations.  Isolate “a” in one equation and plug it into the other one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E6A7ACC-5116-92A3-7CEA-825396C2F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8794"/>
              </p:ext>
            </p:extLst>
          </p:nvPr>
        </p:nvGraphicFramePr>
        <p:xfrm>
          <a:off x="4263417" y="2523120"/>
          <a:ext cx="11890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6A7ACC-5116-92A3-7CEA-825396C2F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63417" y="2523120"/>
                        <a:ext cx="1189038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09A1774-D4C2-89CF-F1A9-061A57EB32B0}"/>
              </a:ext>
            </a:extLst>
          </p:cNvPr>
          <p:cNvSpPr txBox="1"/>
          <p:nvPr/>
        </p:nvSpPr>
        <p:spPr>
          <a:xfrm>
            <a:off x="-196756" y="4832915"/>
            <a:ext cx="348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We have two cases!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C74A141-75D0-82BF-863C-1F13023BB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58199"/>
              </p:ext>
            </p:extLst>
          </p:nvPr>
        </p:nvGraphicFramePr>
        <p:xfrm>
          <a:off x="3906838" y="3049705"/>
          <a:ext cx="901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177480" progId="Equation.DSMT4">
                  <p:embed/>
                </p:oleObj>
              </mc:Choice>
              <mc:Fallback>
                <p:oleObj name="Equation" r:id="rId17" imgW="3553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C74A141-75D0-82BF-863C-1F13023BB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06838" y="3049705"/>
                        <a:ext cx="9017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99C048F-2935-85AA-9D9A-EFD054110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89017"/>
              </p:ext>
            </p:extLst>
          </p:nvPr>
        </p:nvGraphicFramePr>
        <p:xfrm>
          <a:off x="4915153" y="3016633"/>
          <a:ext cx="17716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98400" imgH="177480" progId="Equation.DSMT4">
                  <p:embed/>
                </p:oleObj>
              </mc:Choice>
              <mc:Fallback>
                <p:oleObj name="Equation" r:id="rId19" imgW="6984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99C048F-2935-85AA-9D9A-EFD054110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5153" y="3016633"/>
                        <a:ext cx="17716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8ED13B-867A-DD74-3503-EC84A90CA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064454"/>
              </p:ext>
            </p:extLst>
          </p:nvPr>
        </p:nvGraphicFramePr>
        <p:xfrm>
          <a:off x="7307770" y="2314460"/>
          <a:ext cx="1637652" cy="54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09480" imgH="203040" progId="Equation.DSMT4">
                  <p:embed/>
                </p:oleObj>
              </mc:Choice>
              <mc:Fallback>
                <p:oleObj name="Equation" r:id="rId21" imgW="6094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8ED13B-867A-DD74-3503-EC84A90CA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07770" y="2314460"/>
                        <a:ext cx="1637652" cy="54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C7EDCEA-9542-7FBC-A174-C8D8B484E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72971"/>
              </p:ext>
            </p:extLst>
          </p:nvPr>
        </p:nvGraphicFramePr>
        <p:xfrm>
          <a:off x="7326036" y="2948445"/>
          <a:ext cx="15748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2080" imgH="253800" progId="Equation.DSMT4">
                  <p:embed/>
                </p:oleObj>
              </mc:Choice>
              <mc:Fallback>
                <p:oleObj name="Equation" r:id="rId23" imgW="62208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C7EDCEA-9542-7FBC-A174-C8D8B484E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26036" y="2948445"/>
                        <a:ext cx="15748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278D1E7-4275-EB70-9B61-F5EC9BDBF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83384"/>
              </p:ext>
            </p:extLst>
          </p:nvPr>
        </p:nvGraphicFramePr>
        <p:xfrm>
          <a:off x="7263184" y="3480382"/>
          <a:ext cx="9969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480" imgH="241200" progId="Equation.DSMT4">
                  <p:embed/>
                </p:oleObj>
              </mc:Choice>
              <mc:Fallback>
                <p:oleObj name="Equation" r:id="rId25" imgW="39348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278D1E7-4275-EB70-9B61-F5EC9BDBF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63184" y="3480382"/>
                        <a:ext cx="9969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D7769B-0147-9D62-51B1-F4BCF3A1A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86397"/>
              </p:ext>
            </p:extLst>
          </p:nvPr>
        </p:nvGraphicFramePr>
        <p:xfrm>
          <a:off x="7129251" y="3991085"/>
          <a:ext cx="10287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06080" imgH="253800" progId="Equation.DSMT4">
                  <p:embed/>
                </p:oleObj>
              </mc:Choice>
              <mc:Fallback>
                <p:oleObj name="Equation" r:id="rId27" imgW="40608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D7769B-0147-9D62-51B1-F4BCF3A1A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129251" y="3991085"/>
                        <a:ext cx="10287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91D2593-B5AD-7D90-F6D8-66D065A17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92277"/>
              </p:ext>
            </p:extLst>
          </p:nvPr>
        </p:nvGraphicFramePr>
        <p:xfrm>
          <a:off x="7104063" y="4686300"/>
          <a:ext cx="10620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19040" imgH="253800" progId="Equation.DSMT4">
                  <p:embed/>
                </p:oleObj>
              </mc:Choice>
              <mc:Fallback>
                <p:oleObj name="Equation" r:id="rId29" imgW="41904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91D2593-B5AD-7D90-F6D8-66D065A17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104063" y="4686300"/>
                        <a:ext cx="106203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D04E5D9-0905-52BA-7D43-75F7F81E7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3148"/>
              </p:ext>
            </p:extLst>
          </p:nvPr>
        </p:nvGraphicFramePr>
        <p:xfrm>
          <a:off x="6532286" y="5449551"/>
          <a:ext cx="15875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09480" imgH="419040" progId="Equation.DSMT4">
                  <p:embed/>
                </p:oleObj>
              </mc:Choice>
              <mc:Fallback>
                <p:oleObj name="Equation" r:id="rId31" imgW="60948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D04E5D9-0905-52BA-7D43-75F7F81E7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532286" y="5449551"/>
                        <a:ext cx="15875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A905477-FADC-C208-7C35-FD39E32EB105}"/>
              </a:ext>
            </a:extLst>
          </p:cNvPr>
          <p:cNvSpPr/>
          <p:nvPr/>
        </p:nvSpPr>
        <p:spPr>
          <a:xfrm>
            <a:off x="6323308" y="5424099"/>
            <a:ext cx="2011680" cy="1148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74682A2-7281-B4FD-7465-E276181E6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22363"/>
              </p:ext>
            </p:extLst>
          </p:nvPr>
        </p:nvGraphicFramePr>
        <p:xfrm>
          <a:off x="9805988" y="2298700"/>
          <a:ext cx="16049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96880" imgH="203040" progId="Equation.DSMT4">
                  <p:embed/>
                </p:oleObj>
              </mc:Choice>
              <mc:Fallback>
                <p:oleObj name="Equation" r:id="rId33" imgW="59688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74682A2-7281-B4FD-7465-E276181E6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805988" y="2298700"/>
                        <a:ext cx="1604962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DA2FAF5-2D60-286E-7B05-2078E6C64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79832"/>
              </p:ext>
            </p:extLst>
          </p:nvPr>
        </p:nvGraphicFramePr>
        <p:xfrm>
          <a:off x="9775825" y="2820988"/>
          <a:ext cx="18002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11000" imgH="253800" progId="Equation.DSMT4">
                  <p:embed/>
                </p:oleObj>
              </mc:Choice>
              <mc:Fallback>
                <p:oleObj name="Equation" r:id="rId35" imgW="71100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DA2FAF5-2D60-286E-7B05-2078E6C647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9775825" y="2820988"/>
                        <a:ext cx="180022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037448D-EF52-D9A3-E7E8-F044ABF24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46650"/>
              </p:ext>
            </p:extLst>
          </p:nvPr>
        </p:nvGraphicFramePr>
        <p:xfrm>
          <a:off x="9477375" y="3343275"/>
          <a:ext cx="1254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95000" imgH="241200" progId="Equation.DSMT4">
                  <p:embed/>
                </p:oleObj>
              </mc:Choice>
              <mc:Fallback>
                <p:oleObj name="Equation" r:id="rId37" imgW="49500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037448D-EF52-D9A3-E7E8-F044ABF24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477375" y="3343275"/>
                        <a:ext cx="12541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FE479A5-D55F-8C5C-AB73-79F1F890A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471585"/>
              </p:ext>
            </p:extLst>
          </p:nvPr>
        </p:nvGraphicFramePr>
        <p:xfrm>
          <a:off x="9415463" y="4003675"/>
          <a:ext cx="11890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69800" imgH="253800" progId="Equation.DSMT4">
                  <p:embed/>
                </p:oleObj>
              </mc:Choice>
              <mc:Fallback>
                <p:oleObj name="Equation" r:id="rId39" imgW="46980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FE479A5-D55F-8C5C-AB73-79F1F890A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9415463" y="4003675"/>
                        <a:ext cx="118903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8C4DE6A-30CE-4531-8710-6B1E44FDB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285"/>
              </p:ext>
            </p:extLst>
          </p:nvPr>
        </p:nvGraphicFramePr>
        <p:xfrm>
          <a:off x="9164638" y="4656138"/>
          <a:ext cx="14795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83920" imgH="253800" progId="Equation.DSMT4">
                  <p:embed/>
                </p:oleObj>
              </mc:Choice>
              <mc:Fallback>
                <p:oleObj name="Equation" r:id="rId41" imgW="58392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8C4DE6A-30CE-4531-8710-6B1E44FDB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9164638" y="4656138"/>
                        <a:ext cx="147955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ECEA1FB-4E3B-84A1-B430-4D639F365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45103"/>
              </p:ext>
            </p:extLst>
          </p:nvPr>
        </p:nvGraphicFramePr>
        <p:xfrm>
          <a:off x="8986929" y="5462833"/>
          <a:ext cx="18510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11000" imgH="419040" progId="Equation.DSMT4">
                  <p:embed/>
                </p:oleObj>
              </mc:Choice>
              <mc:Fallback>
                <p:oleObj name="Equation" r:id="rId43" imgW="711000" imgH="419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ECEA1FB-4E3B-84A1-B430-4D639F365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986929" y="5462833"/>
                        <a:ext cx="185102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B76671-F293-142C-EB5B-010BD49CC5A0}"/>
              </a:ext>
            </a:extLst>
          </p:cNvPr>
          <p:cNvSpPr/>
          <p:nvPr/>
        </p:nvSpPr>
        <p:spPr>
          <a:xfrm>
            <a:off x="8945422" y="5426716"/>
            <a:ext cx="2011680" cy="1148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C336DF-5094-320F-2FC3-3080B9F764FB}"/>
              </a:ext>
            </a:extLst>
          </p:cNvPr>
          <p:cNvSpPr/>
          <p:nvPr/>
        </p:nvSpPr>
        <p:spPr>
          <a:xfrm>
            <a:off x="134512" y="1838325"/>
            <a:ext cx="6108317" cy="493395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84AEEA-B396-00C9-2766-3BF26351B0EB}"/>
              </a:ext>
            </a:extLst>
          </p:cNvPr>
          <p:cNvSpPr txBox="1"/>
          <p:nvPr/>
        </p:nvSpPr>
        <p:spPr>
          <a:xfrm>
            <a:off x="-312977" y="1960996"/>
            <a:ext cx="3753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Check by squaring: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C505137-3637-6A6F-3D0E-5540D7ADA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48778"/>
              </p:ext>
            </p:extLst>
          </p:nvPr>
        </p:nvGraphicFramePr>
        <p:xfrm>
          <a:off x="476199" y="2455164"/>
          <a:ext cx="15875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09480" imgH="419040" progId="Equation.DSMT4">
                  <p:embed/>
                </p:oleObj>
              </mc:Choice>
              <mc:Fallback>
                <p:oleObj name="Equation" r:id="rId45" imgW="609480" imgH="419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C505137-3637-6A6F-3D0E-5540D7ADA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6199" y="2455164"/>
                        <a:ext cx="15875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1B027260-961C-9C6F-E8A6-B0AE9C991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68687"/>
              </p:ext>
            </p:extLst>
          </p:nvPr>
        </p:nvGraphicFramePr>
        <p:xfrm>
          <a:off x="3145090" y="2416228"/>
          <a:ext cx="18510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11000" imgH="419040" progId="Equation.DSMT4">
                  <p:embed/>
                </p:oleObj>
              </mc:Choice>
              <mc:Fallback>
                <p:oleObj name="Equation" r:id="rId43" imgW="711000" imgH="419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1B027260-961C-9C6F-E8A6-B0AE9C991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145090" y="2416228"/>
                        <a:ext cx="185102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12D4466-1F14-403A-D875-DA4BBFF81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824"/>
              </p:ext>
            </p:extLst>
          </p:nvPr>
        </p:nvGraphicFramePr>
        <p:xfrm>
          <a:off x="162349" y="3569838"/>
          <a:ext cx="2400188" cy="104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054080" imgH="457200" progId="Equation.DSMT4">
                  <p:embed/>
                </p:oleObj>
              </mc:Choice>
              <mc:Fallback>
                <p:oleObj name="Equation" r:id="rId46" imgW="1054080" imgH="457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12D4466-1F14-403A-D875-DA4BBFF81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62349" y="3569838"/>
                        <a:ext cx="2400188" cy="104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B7E7DD8-8F68-2EB7-3697-7320703DC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34272"/>
              </p:ext>
            </p:extLst>
          </p:nvPr>
        </p:nvGraphicFramePr>
        <p:xfrm>
          <a:off x="134512" y="4736682"/>
          <a:ext cx="17065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749160" imgH="393480" progId="Equation.DSMT4">
                  <p:embed/>
                </p:oleObj>
              </mc:Choice>
              <mc:Fallback>
                <p:oleObj name="Equation" r:id="rId48" imgW="749160" imgH="393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B7E7DD8-8F68-2EB7-3697-7320703DC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34512" y="4736682"/>
                        <a:ext cx="1706562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391FCD63-CD68-0449-4F9F-FD7C96D22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05662"/>
              </p:ext>
            </p:extLst>
          </p:nvPr>
        </p:nvGraphicFramePr>
        <p:xfrm>
          <a:off x="162349" y="5547181"/>
          <a:ext cx="8969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93480" imgH="393480" progId="Equation.DSMT4">
                  <p:embed/>
                </p:oleObj>
              </mc:Choice>
              <mc:Fallback>
                <p:oleObj name="Equation" r:id="rId50" imgW="393480" imgH="393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391FCD63-CD68-0449-4F9F-FD7C96D22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62349" y="5547181"/>
                        <a:ext cx="896938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B574E7-5BEB-BA36-8AFD-6880303296BF}"/>
              </a:ext>
            </a:extLst>
          </p:cNvPr>
          <p:cNvCxnSpPr/>
          <p:nvPr/>
        </p:nvCxnSpPr>
        <p:spPr>
          <a:xfrm flipV="1">
            <a:off x="609600" y="4773093"/>
            <a:ext cx="293117" cy="321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DD047D-1DBD-AFB3-B012-D6DE664FE8FE}"/>
              </a:ext>
            </a:extLst>
          </p:cNvPr>
          <p:cNvCxnSpPr/>
          <p:nvPr/>
        </p:nvCxnSpPr>
        <p:spPr>
          <a:xfrm flipV="1">
            <a:off x="1478211" y="4785920"/>
            <a:ext cx="293117" cy="321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F701D47D-3E6F-22CC-7ABF-B7ED2EBF6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20093"/>
              </p:ext>
            </p:extLst>
          </p:nvPr>
        </p:nvGraphicFramePr>
        <p:xfrm>
          <a:off x="1084814" y="5758129"/>
          <a:ext cx="581351" cy="473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03040" imgH="164880" progId="Equation.DSMT4">
                  <p:embed/>
                </p:oleObj>
              </mc:Choice>
              <mc:Fallback>
                <p:oleObj name="Equation" r:id="rId52" imgW="203040" imgH="1648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F701D47D-3E6F-22CC-7ABF-B7ED2EBF6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084814" y="5758129"/>
                        <a:ext cx="581351" cy="473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F742729-3A71-F857-2FB8-B84822CF2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653779"/>
              </p:ext>
            </p:extLst>
          </p:nvPr>
        </p:nvGraphicFramePr>
        <p:xfrm>
          <a:off x="3111660" y="3490722"/>
          <a:ext cx="28622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257120" imgH="457200" progId="Equation.DSMT4">
                  <p:embed/>
                </p:oleObj>
              </mc:Choice>
              <mc:Fallback>
                <p:oleObj name="Equation" r:id="rId54" imgW="1257120" imgH="4572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BF742729-3A71-F857-2FB8-B84822CF2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3111660" y="3490722"/>
                        <a:ext cx="2862262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6B2775AD-9303-BEB6-6F0B-406CC08C0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57300"/>
              </p:ext>
            </p:extLst>
          </p:nvPr>
        </p:nvGraphicFramePr>
        <p:xfrm>
          <a:off x="2285722" y="4526070"/>
          <a:ext cx="37020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625400" imgH="457200" progId="Equation.DSMT4">
                  <p:embed/>
                </p:oleObj>
              </mc:Choice>
              <mc:Fallback>
                <p:oleObj name="Equation" r:id="rId56" imgW="1625400" imgH="4572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6B2775AD-9303-BEB6-6F0B-406CC08C0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2285722" y="4526070"/>
                        <a:ext cx="370205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4BB86C05-388B-7E34-2A05-D4D79EB21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29805"/>
              </p:ext>
            </p:extLst>
          </p:nvPr>
        </p:nvGraphicFramePr>
        <p:xfrm>
          <a:off x="3280395" y="5570645"/>
          <a:ext cx="24003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054080" imgH="457200" progId="Equation.DSMT4">
                  <p:embed/>
                </p:oleObj>
              </mc:Choice>
              <mc:Fallback>
                <p:oleObj name="Equation" r:id="rId58" imgW="1054080" imgH="4572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BB86C05-388B-7E34-2A05-D4D79EB21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3280395" y="5570645"/>
                        <a:ext cx="240030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91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22" grpId="0" animBg="1"/>
      <p:bldP spid="29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7418-3A46-A86C-C79B-031AC0D1BE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699" y="171450"/>
            <a:ext cx="11553825" cy="923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Practice: Solve each of the following quadratic equations and then indicate the real and imaginary components of your answer: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413144-31A4-F28A-9449-74A28D48D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5632"/>
              </p:ext>
            </p:extLst>
          </p:nvPr>
        </p:nvGraphicFramePr>
        <p:xfrm>
          <a:off x="250825" y="1282700"/>
          <a:ext cx="22066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9413144-31A4-F28A-9449-74A28D48D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82700"/>
                        <a:ext cx="220662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E7AA573-7B7A-F5EE-6A2D-BFE174B91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52976"/>
              </p:ext>
            </p:extLst>
          </p:nvPr>
        </p:nvGraphicFramePr>
        <p:xfrm>
          <a:off x="3819745" y="1254277"/>
          <a:ext cx="2114329" cy="46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28600" progId="Equation.DSMT4">
                  <p:embed/>
                </p:oleObj>
              </mc:Choice>
              <mc:Fallback>
                <p:oleObj name="Equation" r:id="rId6" imgW="102852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E7AA573-7B7A-F5EE-6A2D-BFE174B91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9745" y="1254277"/>
                        <a:ext cx="2114329" cy="468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0AB7D6D-C7A1-B4A9-DA69-14C47878F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05535"/>
              </p:ext>
            </p:extLst>
          </p:nvPr>
        </p:nvGraphicFramePr>
        <p:xfrm>
          <a:off x="7239219" y="1263650"/>
          <a:ext cx="285914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228600" progId="Equation.DSMT4">
                  <p:embed/>
                </p:oleObj>
              </mc:Choice>
              <mc:Fallback>
                <p:oleObj name="Equation" r:id="rId8" imgW="148572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0AB7D6D-C7A1-B4A9-DA69-14C47878F4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9219" y="1263650"/>
                        <a:ext cx="285914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8434BC3-0336-AF56-167C-886F301CB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03686"/>
              </p:ext>
            </p:extLst>
          </p:nvPr>
        </p:nvGraphicFramePr>
        <p:xfrm>
          <a:off x="266699" y="3349143"/>
          <a:ext cx="3408318" cy="51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28600" progId="Equation.DSMT4">
                  <p:embed/>
                </p:oleObj>
              </mc:Choice>
              <mc:Fallback>
                <p:oleObj name="Equation" r:id="rId10" imgW="149832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8434BC3-0336-AF56-167C-886F301CB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699" y="3349143"/>
                        <a:ext cx="3408318" cy="51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24CCA3D-8AA2-1419-FD25-C1DE28769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265096"/>
              </p:ext>
            </p:extLst>
          </p:nvPr>
        </p:nvGraphicFramePr>
        <p:xfrm>
          <a:off x="4730793" y="3292605"/>
          <a:ext cx="41910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5840" imgH="279360" progId="Equation.DSMT4">
                  <p:embed/>
                </p:oleObj>
              </mc:Choice>
              <mc:Fallback>
                <p:oleObj name="Equation" r:id="rId12" imgW="181584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24CCA3D-8AA2-1419-FD25-C1DE287693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30793" y="3292605"/>
                        <a:ext cx="41910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DDACCAC-1A62-86C8-C0C3-A56F32AC2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09495"/>
              </p:ext>
            </p:extLst>
          </p:nvPr>
        </p:nvGraphicFramePr>
        <p:xfrm>
          <a:off x="250825" y="4880235"/>
          <a:ext cx="55943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680" imgH="279360" progId="Equation.DSMT4">
                  <p:embed/>
                </p:oleObj>
              </mc:Choice>
              <mc:Fallback>
                <p:oleObj name="Equation" r:id="rId14" imgW="2425680" imgH="2793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DDACCAC-1A62-86C8-C0C3-A56F32AC2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0825" y="4880235"/>
                        <a:ext cx="5594350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564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7418-3A46-A86C-C79B-031AC0D1BE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699" y="171450"/>
            <a:ext cx="11553825" cy="923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Practice: Solve each of the following quadratic equations and then indicate the real and imaginary components of your answer: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413144-31A4-F28A-9449-74A28D48D2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1282700"/>
          <a:ext cx="22066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9413144-31A4-F28A-9449-74A28D48D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82700"/>
                        <a:ext cx="220662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936FC00-8BD2-71AF-6AA0-1A5F02C7A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804" y="1822451"/>
          <a:ext cx="19081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69800" progId="Equation.DSMT4">
                  <p:embed/>
                </p:oleObj>
              </mc:Choice>
              <mc:Fallback>
                <p:oleObj name="Equation" r:id="rId6" imgW="12952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936FC00-8BD2-71AF-6AA0-1A5F02C7A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804" y="1822451"/>
                        <a:ext cx="190817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A296C31-237F-0A4B-7633-8BB788459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023" y="2543175"/>
          <a:ext cx="14208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31640" progId="Equation.DSMT4">
                  <p:embed/>
                </p:oleObj>
              </mc:Choice>
              <mc:Fallback>
                <p:oleObj name="Equation" r:id="rId8" imgW="96516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296C31-237F-0A4B-7633-8BB788459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023" y="2543175"/>
                        <a:ext cx="142081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13A7DD1-CB1F-FEFB-47B3-2B621FD98C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560" y="3173414"/>
          <a:ext cx="1709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177480" progId="Equation.DSMT4">
                  <p:embed/>
                </p:oleObj>
              </mc:Choice>
              <mc:Fallback>
                <p:oleObj name="Equation" r:id="rId10" imgW="6094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13A7DD1-CB1F-FEFB-47B3-2B621FD98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6560" y="3173414"/>
                        <a:ext cx="170973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01FEABE-7B79-EBDA-8E61-FF3E04828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253" y="3903780"/>
          <a:ext cx="1446212" cy="33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203040" progId="Equation.DSMT4">
                  <p:embed/>
                </p:oleObj>
              </mc:Choice>
              <mc:Fallback>
                <p:oleObj name="Equation" r:id="rId12" imgW="863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01FEABE-7B79-EBDA-8E61-FF3E04828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8253" y="3903780"/>
                        <a:ext cx="1446212" cy="33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E71687E-E64D-B3F4-3F1C-2F56598F87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699" y="4373565"/>
          <a:ext cx="18081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280" imgH="203040" progId="Equation.DSMT4">
                  <p:embed/>
                </p:oleObj>
              </mc:Choice>
              <mc:Fallback>
                <p:oleObj name="Equation" r:id="rId14" imgW="10792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E71687E-E64D-B3F4-3F1C-2F56598F87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6699" y="4373565"/>
                        <a:ext cx="1808162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F534B39-3B48-241E-231D-35E9A7D66A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377" y="4805363"/>
          <a:ext cx="1509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440" imgH="279360" progId="Equation.DSMT4">
                  <p:embed/>
                </p:oleObj>
              </mc:Choice>
              <mc:Fallback>
                <p:oleObj name="Equation" r:id="rId16" imgW="90144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F534B39-3B48-241E-231D-35E9A7D66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6377" y="4805363"/>
                        <a:ext cx="150971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A68070A-71F7-239F-EFAC-5BA991CD0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813" y="5295972"/>
          <a:ext cx="1440984" cy="34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560" imgH="177480" progId="Equation.DSMT4">
                  <p:embed/>
                </p:oleObj>
              </mc:Choice>
              <mc:Fallback>
                <p:oleObj name="Equation" r:id="rId18" imgW="736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A68070A-71F7-239F-EFAC-5BA991CD0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5813" y="5295972"/>
                        <a:ext cx="1440984" cy="349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53CB4EF-5ABA-0C46-CDB7-0F2DFA8BBD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764" y="5749132"/>
          <a:ext cx="157021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60240" imgH="177480" progId="Equation.DSMT4">
                  <p:embed/>
                </p:oleObj>
              </mc:Choice>
              <mc:Fallback>
                <p:oleObj name="Equation" r:id="rId20" imgW="66024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53CB4EF-5ABA-0C46-CDB7-0F2DFA8BBD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08764" y="5749132"/>
                        <a:ext cx="157021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E7AA573-7B7A-F5EE-6A2D-BFE174B91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9745" y="1254277"/>
          <a:ext cx="2114329" cy="46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28520" imgH="228600" progId="Equation.DSMT4">
                  <p:embed/>
                </p:oleObj>
              </mc:Choice>
              <mc:Fallback>
                <p:oleObj name="Equation" r:id="rId22" imgW="102852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E7AA573-7B7A-F5EE-6A2D-BFE174B91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19745" y="1254277"/>
                        <a:ext cx="2114329" cy="468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76C3CB6-6BCC-8F1F-90FC-77F170331D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958" y="2482851"/>
          <a:ext cx="259873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46040" imgH="469800" progId="Equation.DSMT4">
                  <p:embed/>
                </p:oleObj>
              </mc:Choice>
              <mc:Fallback>
                <p:oleObj name="Equation" r:id="rId24" imgW="134604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76C3CB6-6BCC-8F1F-90FC-77F170331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33958" y="2482851"/>
                        <a:ext cx="2598738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EAB8D59-A585-E8A3-A4EF-D09FCC6208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958" y="3489442"/>
          <a:ext cx="21574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17440" imgH="431640" progId="Equation.DSMT4">
                  <p:embed/>
                </p:oleObj>
              </mc:Choice>
              <mc:Fallback>
                <p:oleObj name="Equation" r:id="rId26" imgW="111744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EAB8D59-A585-E8A3-A4EF-D09FCC620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233958" y="3489442"/>
                        <a:ext cx="2157412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4B251BE-D444-7207-E64C-CB3F089A8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3958" y="4448176"/>
          <a:ext cx="17653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14400" imgH="431640" progId="Equation.DSMT4">
                  <p:embed/>
                </p:oleObj>
              </mc:Choice>
              <mc:Fallback>
                <p:oleObj name="Equation" r:id="rId28" imgW="9144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4B251BE-D444-7207-E64C-CB3F089A8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33958" y="4448176"/>
                        <a:ext cx="17653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0AB7D6D-C7A1-B4A9-DA69-14C47878F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219" y="1263650"/>
          <a:ext cx="285914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85720" imgH="228600" progId="Equation.DSMT4">
                  <p:embed/>
                </p:oleObj>
              </mc:Choice>
              <mc:Fallback>
                <p:oleObj name="Equation" r:id="rId30" imgW="148572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0AB7D6D-C7A1-B4A9-DA69-14C47878F4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239219" y="1263650"/>
                        <a:ext cx="285914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6C3C2E3-1B59-E97D-3073-DE84F6EDF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8219" y="1828079"/>
          <a:ext cx="25082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54080" imgH="203040" progId="Equation.DSMT4">
                  <p:embed/>
                </p:oleObj>
              </mc:Choice>
              <mc:Fallback>
                <p:oleObj name="Equation" r:id="rId32" imgW="105408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6C3C2E3-1B59-E97D-3073-DE84F6EDF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28219" y="1828079"/>
                        <a:ext cx="2508250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081CAA-2D27-E2B8-E752-38EA618A4B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7636" y="1840764"/>
          <a:ext cx="330041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14320" imgH="469800" progId="Equation.DSMT4">
                  <p:embed/>
                </p:oleObj>
              </mc:Choice>
              <mc:Fallback>
                <p:oleObj name="Equation" r:id="rId34" imgW="171432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D081CAA-2D27-E2B8-E752-38EA618A4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867636" y="1840764"/>
                        <a:ext cx="3300412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3D4E3B8-F38F-CC14-0C07-EC9E86694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7636" y="2860675"/>
          <a:ext cx="2054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66680" imgH="431640" progId="Equation.DSMT4">
                  <p:embed/>
                </p:oleObj>
              </mc:Choice>
              <mc:Fallback>
                <p:oleObj name="Equation" r:id="rId36" imgW="10666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3D4E3B8-F38F-CC14-0C07-EC9E86694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867636" y="2860675"/>
                        <a:ext cx="2054225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1AC7DC7-C23D-7D1B-022E-D4BAACF5E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1861" y="2897187"/>
          <a:ext cx="13430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98400" imgH="393480" progId="Equation.DSMT4">
                  <p:embed/>
                </p:oleObj>
              </mc:Choice>
              <mc:Fallback>
                <p:oleObj name="Equation" r:id="rId38" imgW="6984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1AC7DC7-C23D-7D1B-022E-D4BAACF5E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921861" y="2897187"/>
                        <a:ext cx="1343025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F60623F-08BA-DB89-8AD7-F8594D8F7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800475"/>
          <a:ext cx="11493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96880" imgH="393480" progId="Equation.DSMT4">
                  <p:embed/>
                </p:oleObj>
              </mc:Choice>
              <mc:Fallback>
                <p:oleObj name="Equation" r:id="rId40" imgW="59688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F60623F-08BA-DB89-8AD7-F8594D8F7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659563" y="3800475"/>
                        <a:ext cx="1149350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2750D21-689E-4C4D-5668-836E49FF3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8725" y="3786190"/>
          <a:ext cx="100171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20560" imgH="393480" progId="Equation.DSMT4">
                  <p:embed/>
                </p:oleObj>
              </mc:Choice>
              <mc:Fallback>
                <p:oleObj name="Equation" r:id="rId42" imgW="5205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2750D21-689E-4C4D-5668-836E49FF3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848725" y="3786190"/>
                        <a:ext cx="1001713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9B9A6C-A4B1-E91C-129B-08BC21342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9712" y="4667251"/>
          <a:ext cx="1553153" cy="46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96880" imgH="177480" progId="Equation.DSMT4">
                  <p:embed/>
                </p:oleObj>
              </mc:Choice>
              <mc:Fallback>
                <p:oleObj name="Equation" r:id="rId44" imgW="5968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9B9A6C-A4B1-E91C-129B-08BC21342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589712" y="4667251"/>
                        <a:ext cx="1553153" cy="46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FFACD25-3685-09B3-62A9-887697FB9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8725" y="4512388"/>
          <a:ext cx="1650751" cy="9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36560" imgH="431640" progId="Equation.DSMT4">
                  <p:embed/>
                </p:oleObj>
              </mc:Choice>
              <mc:Fallback>
                <p:oleObj name="Equation" r:id="rId46" imgW="73656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FFACD25-3685-09B3-62A9-887697FB9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8848725" y="4512388"/>
                        <a:ext cx="1650751" cy="96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59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338402-38E2-F08A-A0FB-C3D868AC9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89796"/>
              </p:ext>
            </p:extLst>
          </p:nvPr>
        </p:nvGraphicFramePr>
        <p:xfrm>
          <a:off x="319088" y="381000"/>
          <a:ext cx="3435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228600" progId="Equation.DSMT4">
                  <p:embed/>
                </p:oleObj>
              </mc:Choice>
              <mc:Fallback>
                <p:oleObj name="Equation" r:id="rId4" imgW="14983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338402-38E2-F08A-A0FB-C3D868AC9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88" y="381000"/>
                        <a:ext cx="34353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B07DFB-178E-23C6-19FF-FEA85A178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6651"/>
              </p:ext>
            </p:extLst>
          </p:nvPr>
        </p:nvGraphicFramePr>
        <p:xfrm>
          <a:off x="285749" y="1112838"/>
          <a:ext cx="36972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469800" progId="Equation.DSMT4">
                  <p:embed/>
                </p:oleObj>
              </mc:Choice>
              <mc:Fallback>
                <p:oleObj name="Equation" r:id="rId6" imgW="161280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B07DFB-178E-23C6-19FF-FEA85A178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749" y="1112838"/>
                        <a:ext cx="3697288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4309BE-21F3-EA60-F560-D52E67375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58982"/>
              </p:ext>
            </p:extLst>
          </p:nvPr>
        </p:nvGraphicFramePr>
        <p:xfrm>
          <a:off x="344487" y="2317750"/>
          <a:ext cx="35814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40" imgH="431640" progId="Equation.DSMT4">
                  <p:embed/>
                </p:oleObj>
              </mc:Choice>
              <mc:Fallback>
                <p:oleObj name="Equation" r:id="rId8" imgW="156204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A4309BE-21F3-EA60-F560-D52E67375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487" y="2317750"/>
                        <a:ext cx="35814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8D4E98-B0FC-30BC-B989-8ADF116C4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84860"/>
              </p:ext>
            </p:extLst>
          </p:nvPr>
        </p:nvGraphicFramePr>
        <p:xfrm>
          <a:off x="193674" y="3373438"/>
          <a:ext cx="28527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520" imgH="431640" progId="Equation.DSMT4">
                  <p:embed/>
                </p:oleObj>
              </mc:Choice>
              <mc:Fallback>
                <p:oleObj name="Equation" r:id="rId10" imgW="124452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E8D4E98-B0FC-30BC-B989-8ADF116C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674" y="3373438"/>
                        <a:ext cx="2852738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D5BE54-BF76-DF19-2683-83FDEA303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07729"/>
              </p:ext>
            </p:extLst>
          </p:nvPr>
        </p:nvGraphicFramePr>
        <p:xfrm>
          <a:off x="122237" y="4760913"/>
          <a:ext cx="26209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304560" progId="Equation.DSMT4">
                  <p:embed/>
                </p:oleObj>
              </mc:Choice>
              <mc:Fallback>
                <p:oleObj name="Equation" r:id="rId12" imgW="114300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D5BE54-BF76-DF19-2683-83FDEA303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2237" y="4760913"/>
                        <a:ext cx="2620962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3D3189-BC05-3A42-78BE-BC2D20017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581903"/>
              </p:ext>
            </p:extLst>
          </p:nvPr>
        </p:nvGraphicFramePr>
        <p:xfrm>
          <a:off x="2690811" y="4767268"/>
          <a:ext cx="15446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79360" progId="Equation.DSMT4">
                  <p:embed/>
                </p:oleObj>
              </mc:Choice>
              <mc:Fallback>
                <p:oleObj name="Equation" r:id="rId14" imgW="67284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F3D3189-BC05-3A42-78BE-BC2D20017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90811" y="4767268"/>
                        <a:ext cx="1544638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3BBA4B-E8FB-128C-8D85-912C4AD99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58780"/>
              </p:ext>
            </p:extLst>
          </p:nvPr>
        </p:nvGraphicFramePr>
        <p:xfrm>
          <a:off x="841375" y="5853113"/>
          <a:ext cx="4194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28800" imgH="304560" progId="Equation.DSMT4">
                  <p:embed/>
                </p:oleObj>
              </mc:Choice>
              <mc:Fallback>
                <p:oleObj name="Equation" r:id="rId16" imgW="1828800" imgH="3045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3BBA4B-E8FB-128C-8D85-912C4AD99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75" y="5853113"/>
                        <a:ext cx="41941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E0CBC50-53CF-3A91-B770-1C397D139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945135"/>
              </p:ext>
            </p:extLst>
          </p:nvPr>
        </p:nvGraphicFramePr>
        <p:xfrm>
          <a:off x="5035550" y="439738"/>
          <a:ext cx="174783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E0CBC50-53CF-3A91-B770-1C397D139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35550" y="439738"/>
                        <a:ext cx="1747838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861C5EC-928C-DDC9-6B5B-7461E9B72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52136"/>
              </p:ext>
            </p:extLst>
          </p:nvPr>
        </p:nvGraphicFramePr>
        <p:xfrm>
          <a:off x="7358854" y="408779"/>
          <a:ext cx="17764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215640" progId="Equation.DSMT4">
                  <p:embed/>
                </p:oleObj>
              </mc:Choice>
              <mc:Fallback>
                <p:oleObj name="Equation" r:id="rId20" imgW="7743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861C5EC-928C-DDC9-6B5B-7461E9B72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58854" y="408779"/>
                        <a:ext cx="17764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C4A2CA-8AB6-1589-A88D-7F5181CDE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95329"/>
              </p:ext>
            </p:extLst>
          </p:nvPr>
        </p:nvGraphicFramePr>
        <p:xfrm>
          <a:off x="5035550" y="939009"/>
          <a:ext cx="1746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203040" progId="Equation.DSMT4">
                  <p:embed/>
                </p:oleObj>
              </mc:Choice>
              <mc:Fallback>
                <p:oleObj name="Equation" r:id="rId22" imgW="76176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2C4A2CA-8AB6-1589-A88D-7F5181CDE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35550" y="939009"/>
                        <a:ext cx="1746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E792251-1925-DE72-935B-98A9FC725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164627"/>
              </p:ext>
            </p:extLst>
          </p:nvPr>
        </p:nvGraphicFramePr>
        <p:xfrm>
          <a:off x="7256460" y="918370"/>
          <a:ext cx="16033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400" imgH="203040" progId="Equation.DSMT4">
                  <p:embed/>
                </p:oleObj>
              </mc:Choice>
              <mc:Fallback>
                <p:oleObj name="Equation" r:id="rId24" imgW="69840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E792251-1925-DE72-935B-98A9FC725F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56460" y="918370"/>
                        <a:ext cx="16033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DC7311C-8746-43D4-117E-187FAAFE1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65881"/>
              </p:ext>
            </p:extLst>
          </p:nvPr>
        </p:nvGraphicFramePr>
        <p:xfrm>
          <a:off x="7256460" y="1449387"/>
          <a:ext cx="2563813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17440" imgH="279360" progId="Equation.DSMT4">
                  <p:embed/>
                </p:oleObj>
              </mc:Choice>
              <mc:Fallback>
                <p:oleObj name="Equation" r:id="rId26" imgW="111744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DC7311C-8746-43D4-117E-187FAAFE1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256460" y="1449387"/>
                        <a:ext cx="2563813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E351321-3E0B-35D7-911F-D8FD5F772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74557"/>
              </p:ext>
            </p:extLst>
          </p:nvPr>
        </p:nvGraphicFramePr>
        <p:xfrm>
          <a:off x="6781800" y="2058990"/>
          <a:ext cx="27082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80800" imgH="203040" progId="Equation.DSMT4">
                  <p:embed/>
                </p:oleObj>
              </mc:Choice>
              <mc:Fallback>
                <p:oleObj name="Equation" r:id="rId28" imgW="118080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E351321-3E0B-35D7-911F-D8FD5F772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781800" y="2058990"/>
                        <a:ext cx="27082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BA08D87-05E6-208D-D3B4-50BE327E0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08784"/>
              </p:ext>
            </p:extLst>
          </p:nvPr>
        </p:nvGraphicFramePr>
        <p:xfrm>
          <a:off x="6626224" y="2587749"/>
          <a:ext cx="3209925" cy="89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88760" imgH="469800" progId="Equation.DSMT4">
                  <p:embed/>
                </p:oleObj>
              </mc:Choice>
              <mc:Fallback>
                <p:oleObj name="Equation" r:id="rId30" imgW="1688760" imgH="469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BA08D87-05E6-208D-D3B4-50BE327E0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626224" y="2587749"/>
                        <a:ext cx="3209925" cy="89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F4CEDA4-ACA4-9F4D-B66A-A2E524D67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10434"/>
              </p:ext>
            </p:extLst>
          </p:nvPr>
        </p:nvGraphicFramePr>
        <p:xfrm>
          <a:off x="9820273" y="2634457"/>
          <a:ext cx="16017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98400" imgH="393480" progId="Equation.DSMT4">
                  <p:embed/>
                </p:oleObj>
              </mc:Choice>
              <mc:Fallback>
                <p:oleObj name="Equation" r:id="rId32" imgW="6984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F4CEDA4-ACA4-9F4D-B66A-A2E524D67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820273" y="2634457"/>
                        <a:ext cx="16017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9A71927-8790-4A6C-5A59-A73B213A6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91096"/>
              </p:ext>
            </p:extLst>
          </p:nvPr>
        </p:nvGraphicFramePr>
        <p:xfrm>
          <a:off x="6600824" y="3543309"/>
          <a:ext cx="22129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65160" imgH="203040" progId="Equation.DSMT4">
                  <p:embed/>
                </p:oleObj>
              </mc:Choice>
              <mc:Fallback>
                <p:oleObj name="Equation" r:id="rId34" imgW="96516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9A71927-8790-4A6C-5A59-A73B213A6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00824" y="3543309"/>
                        <a:ext cx="22129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D2CB2EC-A644-E35B-B8D5-E7755A23E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57786"/>
              </p:ext>
            </p:extLst>
          </p:nvPr>
        </p:nvGraphicFramePr>
        <p:xfrm>
          <a:off x="6410325" y="4183063"/>
          <a:ext cx="26495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155600" imgH="215640" progId="Equation.DSMT4">
                  <p:embed/>
                </p:oleObj>
              </mc:Choice>
              <mc:Fallback>
                <p:oleObj name="Equation" r:id="rId36" imgW="115560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D2CB2EC-A644-E35B-B8D5-E7755A23E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410325" y="4183063"/>
                        <a:ext cx="2649538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466E3DC-1CB3-03C5-856B-8197D2EF0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53618"/>
              </p:ext>
            </p:extLst>
          </p:nvPr>
        </p:nvGraphicFramePr>
        <p:xfrm>
          <a:off x="6410325" y="4750721"/>
          <a:ext cx="10207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44240" imgH="177480" progId="Equation.DSMT4">
                  <p:embed/>
                </p:oleObj>
              </mc:Choice>
              <mc:Fallback>
                <p:oleObj name="Equation" r:id="rId38" imgW="44424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466E3DC-1CB3-03C5-856B-8197D2EF0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410325" y="4750721"/>
                        <a:ext cx="102076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4CB4F10-5F67-AE68-A0CE-1B6D51884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97992"/>
              </p:ext>
            </p:extLst>
          </p:nvPr>
        </p:nvGraphicFramePr>
        <p:xfrm>
          <a:off x="8805863" y="4670425"/>
          <a:ext cx="13700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96880" imgH="228600" progId="Equation.DSMT4">
                  <p:embed/>
                </p:oleObj>
              </mc:Choice>
              <mc:Fallback>
                <p:oleObj name="Equation" r:id="rId40" imgW="59688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4CB4F10-5F67-AE68-A0CE-1B6D51884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805863" y="4670425"/>
                        <a:ext cx="1370012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459DB39-1D88-44BA-DDBF-C8E7E5235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21713"/>
              </p:ext>
            </p:extLst>
          </p:nvPr>
        </p:nvGraphicFramePr>
        <p:xfrm>
          <a:off x="3074987" y="3574260"/>
          <a:ext cx="20970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14400" imgH="215640" progId="Equation.DSMT4">
                  <p:embed/>
                </p:oleObj>
              </mc:Choice>
              <mc:Fallback>
                <p:oleObj name="Equation" r:id="rId42" imgW="914400" imgH="215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4459DB39-1D88-44BA-DDBF-C8E7E5235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074987" y="3574260"/>
                        <a:ext cx="20970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D18B992-0051-8A3B-084A-0ED68EF1A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04089"/>
              </p:ext>
            </p:extLst>
          </p:nvPr>
        </p:nvGraphicFramePr>
        <p:xfrm>
          <a:off x="5878511" y="5241931"/>
          <a:ext cx="236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028520" imgH="304560" progId="Equation.DSMT4">
                  <p:embed/>
                </p:oleObj>
              </mc:Choice>
              <mc:Fallback>
                <p:oleObj name="Equation" r:id="rId44" imgW="1028520" imgH="3045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D18B992-0051-8A3B-084A-0ED68EF1A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878511" y="5241931"/>
                        <a:ext cx="23622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0EADA88-1AF1-AB73-F488-38444B22F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00064"/>
              </p:ext>
            </p:extLst>
          </p:nvPr>
        </p:nvGraphicFramePr>
        <p:xfrm>
          <a:off x="8805863" y="5260473"/>
          <a:ext cx="26828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68200" imgH="304560" progId="Equation.DSMT4">
                  <p:embed/>
                </p:oleObj>
              </mc:Choice>
              <mc:Fallback>
                <p:oleObj name="Equation" r:id="rId46" imgW="116820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0EADA88-1AF1-AB73-F488-38444B22F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8805863" y="5260473"/>
                        <a:ext cx="26828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6F3F6518-DB4B-A2C0-915C-A1C98356E931}"/>
              </a:ext>
            </a:extLst>
          </p:cNvPr>
          <p:cNvSpPr txBox="1"/>
          <p:nvPr/>
        </p:nvSpPr>
        <p:spPr>
          <a:xfrm>
            <a:off x="6057899" y="5829854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Same answer!  4 answers altogether!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DD2F0-830F-8EAB-C21B-0AB88EC12487}"/>
              </a:ext>
            </a:extLst>
          </p:cNvPr>
          <p:cNvSpPr txBox="1"/>
          <p:nvPr/>
        </p:nvSpPr>
        <p:spPr>
          <a:xfrm>
            <a:off x="6003923" y="6184675"/>
            <a:ext cx="561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solving polynomials, it is easier to solve in Euler form… next lesson!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1F198-91A5-4AAE-E231-49496CDC8026}"/>
              </a:ext>
            </a:extLst>
          </p:cNvPr>
          <p:cNvSpPr txBox="1"/>
          <p:nvPr/>
        </p:nvSpPr>
        <p:spPr>
          <a:xfrm>
            <a:off x="3925887" y="310977"/>
            <a:ext cx="2563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Note: The variable “x” is taken to the power of ‘4”, we want to solve for “x” in terms of a + </a:t>
            </a:r>
            <a:r>
              <a:rPr lang="en-US" dirty="0" err="1">
                <a:solidFill>
                  <a:srgbClr val="FF0000"/>
                </a:solidFill>
              </a:rPr>
              <a:t>ib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4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9hch3.4"/>
  <p:tag name="ISPRING_ULTRA_SCORM_COURSE_ID" val="9646B377-491A-436E-9794-66CEA0B49653"/>
  <p:tag name="ISPRING_SCORM_RATE_SLIDES" val="1"/>
  <p:tag name="ISPRING_SCORM_PASSING_SCORE" val="100.0000000000"/>
  <p:tag name="ISPRING_PLAYERS_CUSTOMIZATION" val="UEsDBBQAAgAIAA1F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F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R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F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R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R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VTR/WL2nlmAAAAaAAAABwAAAB1bml2ZXJzYWwvbG9jYWxfc2V0dGluZ3MueG1ss7GvyM1RKEstKs7Mz7NVMtQzUFJIzUvOT8nMS7dVCg1x07VQUiguScxLSczJz0u1VcrLV1Kwt+OyyclPTswJTi0pASosVijISaxMLQpJzQUySlL9EnOBKp2cfRNLMvSSE5X07bgAUEsDBBQAAgAIADO7f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F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F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RVNH15kSKV8AAABqAAAAGwAAAHVuaXZlcnNhbC91bml2ZXJzYWwucG5nLnhtbC2MWwqAIBAA/4PuIHuATU2thczLJCn0wqTH7Yto/mY+pnPXPLHDpz2uiwWBHFxfFt2W/BH9ya63CZT8A9htoSYU+tczDjlYMI1AkloZ3QILPo4hW9C8RlKKEymo3uUDUEsBAgAAFAACAAgADUVTRyoNwzZRBAAACxAAAB0AAAAAAAAAAQAAAAAAAAAAAHVuaXZlcnNhbC9jb21tb25fbWVzc2FnZXMubG5nUEsBAgAAFAACAAgADUVTRyXfYoO9BAAAyxYAACcAAAAAAAAAAQAAAAAAjAQAAHVuaXZlcnNhbC9mbGFzaF9wdWJsaXNoaW5nX3NldHRpbmdzLnhtbFBLAQIAABQAAgAIAA1FU0dISKwfsQIAAFEKAAAhAAAAAAAAAAEAAAAAAI4JAAB1bml2ZXJzYWwvZmxhc2hfc2tpbl9zZXR0aW5ncy54bWxQSwECAAAUAAIACAANRVNHQVh2I5EEAADcFQAAJgAAAAAAAAABAAAAAAB+DAAAdW5pdmVyc2FsL2h0bWxfcHVibGlzaGluZ19zZXR0aW5ncy54bWxQSwECAAAUAAIACAANRVNHkkawmakBAABDBgAAHwAAAAAAAAABAAAAAABTEQAAdW5pdmVyc2FsL2h0bWxfc2tpbl9zZXR0aW5ncy5qc1BLAQIAABQAAgAIAA1FU0ca2uo7qgAAAB8BAAAaAAAAAAAAAAEAAAAAADkTAAB1bml2ZXJzYWwvaTE4bl9wcmVzZXRzLnhtbFBLAQIAABQAAgAIAA1FU0f1i9p5ZgAAAGgAAAAcAAAAAAAAAAEAAAAAABsUAAB1bml2ZXJzYWwvbG9jYWxfc2V0dGluZ3MueG1sUEsBAgAAFAACAAgAM7t/RM6CCTfsAgAAiAgAABQAAAAAAAAAAQAAAAAAuxQAAHVuaXZlcnNhbC9wbGF5ZXIueG1sUEsBAgAAFAACAAgADUVTRxe1aH2NCgAAE1oAACkAAAAAAAAAAQAAAAAA2RcAAHVuaXZlcnNhbC9za2luX2N1c3RvbWl6YXRpb25fc2V0dGluZ3MueG1sUEsBAgAAFAACAAgADkVTR4XNzXcTJQAAJjIAABcAAAAAAAAAAAAAAAAArSIAAHVuaXZlcnNhbC91bml2ZXJzYWwucG5nUEsBAgAAFAACAAgADkVTR9eZEilfAAAAagAAABsAAAAAAAAAAQAAAAAA9UcAAHVuaXZlcnNhbC91bml2ZXJzYWwucG5nLnhtbFBLBQYAAAAACwALAEkDAACNSAAAAAA="/>
  <p:tag name="ISPRING_RESOURCE_PATHS_HASH_PRESENTER" val="2d952383f36d98eb9fae35661317f9a538ebbee8"/>
  <p:tag name="ISPRING_LMS_API_VERSION" val="SCORM 2004 (4th edition)"/>
  <p:tag name="ISPRING_ULTRA_SCORM_COURCE_TITLE" val="M12H Section 6.1 Introduction to Imaginary and Complex Numbers"/>
  <p:tag name="ISPRING_CMI5_LAUNCH_METHOD" val="any window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PRESENTATION_TITLE" val="M12H Section 6.1 Introduction to Imaginary and Complex Numbers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2E137A-E6D8-49E6-A42B-6DEE8745CE7B}: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E4689A-4936-4703-AB12-C00DE8C84719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D6181E-CB64-4F5D-A9A7-DB58D00A0304}: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10DBCD-ABC4-409B-9C34-508DFFE0503C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4B10AA-0457-4185-93F3-FCEC017D6846}:2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0E81C8-4C51-4627-854F-74DB5E6C9F29}:2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BE02D-E302-41F7-A100-74AA35ED4659}:2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644818-7587-4E77-ABF0-FEC395EED31D}:2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BB6C24-9D49-4BA1-BCA2-84E8C7D25139}:2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12B01F-C880-49E9-9C01-73C2630F57C1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2B4BE5-E2F5-41B1-B469-29757C14494E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880268-1FD0-44AE-8DEC-2278D051F73A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82CE9C-4449-4665-8627-9733DAFB9CD3}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B4BBC9-99DC-4199-89C8-C2B2B1EEDA2A}:2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42AFC8-CB50-4D89-9C30-F39C33531B14}:2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57524C-CCB4-4643-AC40-5ABC40B1DB2D}: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501BEA-51D5-4704-BAD1-AF4DDAC13DAD}:2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24FFC-FDD6-4C86-87B6-CC580482815F}:2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6FC7FF-9857-41AD-ABFE-A074F7442369}:2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3C2444-F688-46B1-9412-E90C33A3F0A3}:2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56E34-1008-4E09-8970-EB201281800A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10B7F9-324D-4D63-83BA-79C5681AA374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6D7639-241A-4C79-ACBB-4F53679C9225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BB766B-3478-4C5B-961D-A94DD277BC6B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56C74A-DA97-4C62-8F48-76C341DF108D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F2A0DD-F9A7-43B2-86EE-6B194261C47D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3221E5-6DEB-4FF7-B0EF-0F23EB3698CE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D68FAD-717A-4190-B043-1441421C3A08}:28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4AC3C1-8F19-46C5-880F-41726AF061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D90E0D-29D2-42D1-A63E-A9A7CC7D1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A5A4E7-87EC-4A9A-BD3B-962AB243DB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6702</TotalTime>
  <Words>1147</Words>
  <Application>Microsoft Office PowerPoint</Application>
  <PresentationFormat>Widescreen</PresentationFormat>
  <Paragraphs>131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Abadi</vt:lpstr>
      <vt:lpstr>Algerian</vt:lpstr>
      <vt:lpstr>Arial</vt:lpstr>
      <vt:lpstr>Blackadder ITC</vt:lpstr>
      <vt:lpstr>Calibri</vt:lpstr>
      <vt:lpstr>Cambria Math</vt:lpstr>
      <vt:lpstr>Century Schoolbook</vt:lpstr>
      <vt:lpstr>Cooper Black</vt:lpstr>
      <vt:lpstr>Wingdings</vt:lpstr>
      <vt:lpstr>Wingdings 2</vt:lpstr>
      <vt:lpstr>Oriel</vt:lpstr>
      <vt:lpstr>Equation</vt:lpstr>
      <vt:lpstr>Section 6.1 Imaginary and  Complex Numbers </vt:lpstr>
      <vt:lpstr>What are imaginary Numbers?</vt:lpstr>
      <vt:lpstr>Common Properties of Imaginary Numbers:</vt:lpstr>
      <vt:lpstr>Components of a Complex Number:</vt:lpstr>
      <vt:lpstr>PowerPoint Presentation</vt:lpstr>
      <vt:lpstr>Taking the Square Root of an Imaginary Number:</vt:lpstr>
      <vt:lpstr>PowerPoint Presentation</vt:lpstr>
      <vt:lpstr>PowerPoint Presentation</vt:lpstr>
      <vt:lpstr>PowerPoint Presentation</vt:lpstr>
      <vt:lpstr>PowerPoint Presentation</vt:lpstr>
      <vt:lpstr>Is √(-a)×√(-a)=√((-a)×(-a) ) true?</vt:lpstr>
      <vt:lpstr>PowerPoint Presentation</vt:lpstr>
      <vt:lpstr>PowerPoint Presentation</vt:lpstr>
      <vt:lpstr>PowerPoint Presentation</vt:lpstr>
      <vt:lpstr>Adding Subtracting Complex Numbers</vt:lpstr>
      <vt:lpstr>Multiplying Polynomials with Imaginary Values:</vt:lpstr>
      <vt:lpstr>Dividing Complex Numbers</vt:lpstr>
      <vt:lpstr>Practice: Divide, Simplify, Find “a” and “b”:</vt:lpstr>
      <vt:lpstr>PowerPoint Presentation</vt:lpstr>
      <vt:lpstr>Basic Properties of Complex Numbers:</vt:lpstr>
      <vt:lpstr>Sums and Differences of Conjugates:</vt:lpstr>
      <vt:lpstr>PowerPoint Presentation</vt:lpstr>
      <vt:lpstr>Qi)  Which one is bigger?</vt:lpstr>
      <vt:lpstr>Which one is bigger?</vt:lpstr>
      <vt:lpstr>Argand Diagram</vt:lpstr>
      <vt:lpstr>Forms of Complex Numbers: z=a+ib   z=rcos∅+irsin∅   and   z=re^iθ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6.1 Introduction to Imaginary and Complex Numbers</dc:title>
  <dc:creator>Danny Young</dc:creator>
  <cp:lastModifiedBy>Danny Young</cp:lastModifiedBy>
  <cp:revision>38</cp:revision>
  <dcterms:created xsi:type="dcterms:W3CDTF">2011-06-27T16:11:13Z</dcterms:created>
  <dcterms:modified xsi:type="dcterms:W3CDTF">2024-06-03T03:39:39Z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